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64"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Lst>
  <p:sldSz cx="13004800" cy="9753600"/>
  <p:notesSz cx="6858000" cy="9144000"/>
  <p:embeddedFontLst>
    <p:embeddedFont>
      <p:font typeface="Helvetica" panose="020B060402020202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Helvetica Neue Light"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CC51FD-DFF0-4B96-BED9-4D900FAB46A3}">
  <a:tblStyle styleId="{ECCC51FD-DFF0-4B96-BED9-4D900FAB46A3}" styleName="Table_0">
    <a:wholeTbl>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b="off" i="off"/>
      <a:tcStyle>
        <a:tcBdr/>
      </a:tcStyle>
    </a:band1H>
    <a:band2H>
      <a:tcTxStyle b="off" i="off"/>
      <a:tcStyle>
        <a:tcBdr/>
        <a:fill>
          <a:solidFill>
            <a:srgbClr val="E3E5E8"/>
          </a:solidFill>
        </a:fill>
      </a:tcStyle>
    </a:band2H>
    <a:band1V>
      <a:tcTxStyle b="off" i="off"/>
      <a:tcStyle>
        <a:tcBdr/>
      </a:tcStyle>
    </a:band1V>
    <a:band2V>
      <a:tcTxStyle b="off" i="off"/>
      <a:tcStyle>
        <a:tcBdr/>
      </a:tcStyle>
    </a:band2V>
    <a:lastCol>
      <a:tcTxStyle b="off" i="off"/>
      <a:tcStyle>
        <a:tcBdr/>
      </a:tcStyle>
    </a:lastCol>
    <a:firstCol>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398CCE"/>
          </a:solidFill>
        </a:fill>
      </a:tcStyle>
    </a:firstCol>
    <a:lastRow>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3797C6"/>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lastRow>
    <a:seCell>
      <a:tcTxStyle b="off" i="off"/>
      <a:tcStyle>
        <a:tcBdr/>
      </a:tcStyle>
    </a:seCell>
    <a:swCell>
      <a:tcTxStyle b="off" i="off"/>
      <a:tcStyle>
        <a:tcBdr/>
      </a:tcStyle>
    </a:swCell>
    <a:firstRow>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 styleId="{852B4E0E-E1B5-4763-9CB3-ECF953B0035A}" styleName="Table_1">
    <a:wholeTbl>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b="off" i="off"/>
      <a:tcStyle>
        <a:tcBdr/>
      </a:tcStyle>
    </a:band1H>
    <a:band2H>
      <a:tcTxStyle b="off" i="off"/>
      <a:tcStyle>
        <a:tcBdr/>
        <a:fill>
          <a:solidFill>
            <a:srgbClr val="E3E5E8"/>
          </a:solidFill>
        </a:fill>
      </a:tcStyle>
    </a:band2H>
    <a:band1V>
      <a:tcTxStyle b="off" i="off"/>
      <a:tcStyle>
        <a:tcBdr/>
      </a:tcStyle>
    </a:band1V>
    <a:band2V>
      <a:tcTxStyle b="off" i="off"/>
      <a:tcStyle>
        <a:tcBdr/>
      </a:tcStyle>
    </a:band2V>
    <a:lastCol>
      <a:tcTxStyle b="off" i="off"/>
      <a:tcStyle>
        <a:tcBdr/>
      </a:tcStyle>
    </a:lastCol>
    <a:firstCol>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398CCE"/>
          </a:solidFill>
        </a:fill>
      </a:tcStyle>
    </a:firstCol>
    <a:lastRow>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3797C6"/>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lastRow>
    <a:seCell>
      <a:tcTxStyle b="off" i="off"/>
      <a:tcStyle>
        <a:tcBdr/>
      </a:tcStyle>
    </a:seCell>
    <a:swCell>
      <a:tcTxStyle b="off" i="off"/>
      <a:tcStyle>
        <a:tcBdr/>
      </a:tcStyle>
    </a:swCell>
    <a:firstRow>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0365C0"/>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80" y="9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Wadley" userId="S::bwadley@siriusacademy.org.uk::28e0546e-fe66-4dbf-916d-6ee93ec01cc4" providerId="AD" clId="Web-{384FAA7B-D05E-8860-426F-2AD40CE9794F}"/>
    <pc:docChg chg="modSld">
      <pc:chgData name="Benjamin Wadley" userId="S::bwadley@siriusacademy.org.uk::28e0546e-fe66-4dbf-916d-6ee93ec01cc4" providerId="AD" clId="Web-{384FAA7B-D05E-8860-426F-2AD40CE9794F}" dt="2019-05-04T09:08:14.657" v="31"/>
      <pc:docMkLst>
        <pc:docMk/>
      </pc:docMkLst>
      <pc:sldChg chg="delSp">
        <pc:chgData name="Benjamin Wadley" userId="S::bwadley@siriusacademy.org.uk::28e0546e-fe66-4dbf-916d-6ee93ec01cc4" providerId="AD" clId="Web-{384FAA7B-D05E-8860-426F-2AD40CE9794F}" dt="2019-05-04T09:08:14.657" v="31"/>
        <pc:sldMkLst>
          <pc:docMk/>
          <pc:sldMk cId="0" sldId="256"/>
        </pc:sldMkLst>
        <pc:spChg chg="del">
          <ac:chgData name="Benjamin Wadley" userId="S::bwadley@siriusacademy.org.uk::28e0546e-fe66-4dbf-916d-6ee93ec01cc4" providerId="AD" clId="Web-{384FAA7B-D05E-8860-426F-2AD40CE9794F}" dt="2019-05-04T09:08:14.657" v="31"/>
          <ac:spMkLst>
            <pc:docMk/>
            <pc:sldMk cId="0" sldId="256"/>
            <ac:spMk id="61" creationId="{00000000-0000-0000-0000-000000000000}"/>
          </ac:spMkLst>
        </pc:spChg>
        <pc:picChg chg="del">
          <ac:chgData name="Benjamin Wadley" userId="S::bwadley@siriusacademy.org.uk::28e0546e-fe66-4dbf-916d-6ee93ec01cc4" providerId="AD" clId="Web-{384FAA7B-D05E-8860-426F-2AD40CE9794F}" dt="2019-05-04T09:08:12.532" v="30"/>
          <ac:picMkLst>
            <pc:docMk/>
            <pc:sldMk cId="0" sldId="256"/>
            <ac:picMk id="12" creationId="{00000000-0000-0000-0000-000000000000}"/>
          </ac:picMkLst>
        </pc:picChg>
      </pc:sldChg>
      <pc:sldChg chg="delSp">
        <pc:chgData name="Benjamin Wadley" userId="S::bwadley@siriusacademy.org.uk::28e0546e-fe66-4dbf-916d-6ee93ec01cc4" providerId="AD" clId="Web-{384FAA7B-D05E-8860-426F-2AD40CE9794F}" dt="2019-05-04T09:08:09.907" v="29"/>
        <pc:sldMkLst>
          <pc:docMk/>
          <pc:sldMk cId="0" sldId="257"/>
        </pc:sldMkLst>
        <pc:spChg chg="del">
          <ac:chgData name="Benjamin Wadley" userId="S::bwadley@siriusacademy.org.uk::28e0546e-fe66-4dbf-916d-6ee93ec01cc4" providerId="AD" clId="Web-{384FAA7B-D05E-8860-426F-2AD40CE9794F}" dt="2019-05-04T09:08:09.907" v="29"/>
          <ac:spMkLst>
            <pc:docMk/>
            <pc:sldMk cId="0" sldId="257"/>
            <ac:spMk id="75" creationId="{00000000-0000-0000-0000-000000000000}"/>
          </ac:spMkLst>
        </pc:spChg>
        <pc:picChg chg="del">
          <ac:chgData name="Benjamin Wadley" userId="S::bwadley@siriusacademy.org.uk::28e0546e-fe66-4dbf-916d-6ee93ec01cc4" providerId="AD" clId="Web-{384FAA7B-D05E-8860-426F-2AD40CE9794F}" dt="2019-05-04T09:08:08.282" v="28"/>
          <ac:picMkLst>
            <pc:docMk/>
            <pc:sldMk cId="0" sldId="257"/>
            <ac:picMk id="10" creationId="{00000000-0000-0000-0000-000000000000}"/>
          </ac:picMkLst>
        </pc:picChg>
      </pc:sldChg>
      <pc:sldChg chg="delSp">
        <pc:chgData name="Benjamin Wadley" userId="S::bwadley@siriusacademy.org.uk::28e0546e-fe66-4dbf-916d-6ee93ec01cc4" providerId="AD" clId="Web-{384FAA7B-D05E-8860-426F-2AD40CE9794F}" dt="2019-05-04T09:08:05.860" v="27"/>
        <pc:sldMkLst>
          <pc:docMk/>
          <pc:sldMk cId="1947676222" sldId="258"/>
        </pc:sldMkLst>
        <pc:spChg chg="del">
          <ac:chgData name="Benjamin Wadley" userId="S::bwadley@siriusacademy.org.uk::28e0546e-fe66-4dbf-916d-6ee93ec01cc4" providerId="AD" clId="Web-{384FAA7B-D05E-8860-426F-2AD40CE9794F}" dt="2019-05-04T09:08:05.860" v="27"/>
          <ac:spMkLst>
            <pc:docMk/>
            <pc:sldMk cId="1947676222" sldId="258"/>
            <ac:spMk id="61" creationId="{00000000-0000-0000-0000-000000000000}"/>
          </ac:spMkLst>
        </pc:spChg>
        <pc:picChg chg="del">
          <ac:chgData name="Benjamin Wadley" userId="S::bwadley@siriusacademy.org.uk::28e0546e-fe66-4dbf-916d-6ee93ec01cc4" providerId="AD" clId="Web-{384FAA7B-D05E-8860-426F-2AD40CE9794F}" dt="2019-05-04T09:08:05.126" v="26"/>
          <ac:picMkLst>
            <pc:docMk/>
            <pc:sldMk cId="1947676222" sldId="258"/>
            <ac:picMk id="12" creationId="{00000000-0000-0000-0000-000000000000}"/>
          </ac:picMkLst>
        </pc:picChg>
      </pc:sldChg>
      <pc:sldChg chg="delSp">
        <pc:chgData name="Benjamin Wadley" userId="S::bwadley@siriusacademy.org.uk::28e0546e-fe66-4dbf-916d-6ee93ec01cc4" providerId="AD" clId="Web-{384FAA7B-D05E-8860-426F-2AD40CE9794F}" dt="2019-05-04T09:08:02.579" v="25"/>
        <pc:sldMkLst>
          <pc:docMk/>
          <pc:sldMk cId="3920882921" sldId="259"/>
        </pc:sldMkLst>
        <pc:spChg chg="del">
          <ac:chgData name="Benjamin Wadley" userId="S::bwadley@siriusacademy.org.uk::28e0546e-fe66-4dbf-916d-6ee93ec01cc4" providerId="AD" clId="Web-{384FAA7B-D05E-8860-426F-2AD40CE9794F}" dt="2019-05-04T09:08:02.579" v="25"/>
          <ac:spMkLst>
            <pc:docMk/>
            <pc:sldMk cId="3920882921" sldId="259"/>
            <ac:spMk id="75" creationId="{00000000-0000-0000-0000-000000000000}"/>
          </ac:spMkLst>
        </pc:spChg>
        <pc:picChg chg="del">
          <ac:chgData name="Benjamin Wadley" userId="S::bwadley@siriusacademy.org.uk::28e0546e-fe66-4dbf-916d-6ee93ec01cc4" providerId="AD" clId="Web-{384FAA7B-D05E-8860-426F-2AD40CE9794F}" dt="2019-05-04T09:08:01.142" v="24"/>
          <ac:picMkLst>
            <pc:docMk/>
            <pc:sldMk cId="3920882921" sldId="259"/>
            <ac:picMk id="10" creationId="{00000000-0000-0000-0000-000000000000}"/>
          </ac:picMkLst>
        </pc:picChg>
      </pc:sldChg>
      <pc:sldChg chg="delSp">
        <pc:chgData name="Benjamin Wadley" userId="S::bwadley@siriusacademy.org.uk::28e0546e-fe66-4dbf-916d-6ee93ec01cc4" providerId="AD" clId="Web-{384FAA7B-D05E-8860-426F-2AD40CE9794F}" dt="2019-05-04T09:07:58.876" v="23"/>
        <pc:sldMkLst>
          <pc:docMk/>
          <pc:sldMk cId="1152565913" sldId="260"/>
        </pc:sldMkLst>
        <pc:spChg chg="del">
          <ac:chgData name="Benjamin Wadley" userId="S::bwadley@siriusacademy.org.uk::28e0546e-fe66-4dbf-916d-6ee93ec01cc4" providerId="AD" clId="Web-{384FAA7B-D05E-8860-426F-2AD40CE9794F}" dt="2019-05-04T09:07:58.876" v="23"/>
          <ac:spMkLst>
            <pc:docMk/>
            <pc:sldMk cId="1152565913" sldId="260"/>
            <ac:spMk id="61" creationId="{00000000-0000-0000-0000-000000000000}"/>
          </ac:spMkLst>
        </pc:spChg>
        <pc:picChg chg="del">
          <ac:chgData name="Benjamin Wadley" userId="S::bwadley@siriusacademy.org.uk::28e0546e-fe66-4dbf-916d-6ee93ec01cc4" providerId="AD" clId="Web-{384FAA7B-D05E-8860-426F-2AD40CE9794F}" dt="2019-05-04T09:07:57.845" v="22"/>
          <ac:picMkLst>
            <pc:docMk/>
            <pc:sldMk cId="1152565913" sldId="260"/>
            <ac:picMk id="12" creationId="{00000000-0000-0000-0000-000000000000}"/>
          </ac:picMkLst>
        </pc:picChg>
      </pc:sldChg>
      <pc:sldChg chg="delSp">
        <pc:chgData name="Benjamin Wadley" userId="S::bwadley@siriusacademy.org.uk::28e0546e-fe66-4dbf-916d-6ee93ec01cc4" providerId="AD" clId="Web-{384FAA7B-D05E-8860-426F-2AD40CE9794F}" dt="2019-05-04T09:07:56.173" v="21"/>
        <pc:sldMkLst>
          <pc:docMk/>
          <pc:sldMk cId="4048466318" sldId="261"/>
        </pc:sldMkLst>
        <pc:spChg chg="del">
          <ac:chgData name="Benjamin Wadley" userId="S::bwadley@siriusacademy.org.uk::28e0546e-fe66-4dbf-916d-6ee93ec01cc4" providerId="AD" clId="Web-{384FAA7B-D05E-8860-426F-2AD40CE9794F}" dt="2019-05-04T09:07:56.173" v="21"/>
          <ac:spMkLst>
            <pc:docMk/>
            <pc:sldMk cId="4048466318" sldId="261"/>
            <ac:spMk id="75" creationId="{00000000-0000-0000-0000-000000000000}"/>
          </ac:spMkLst>
        </pc:spChg>
        <pc:picChg chg="del">
          <ac:chgData name="Benjamin Wadley" userId="S::bwadley@siriusacademy.org.uk::28e0546e-fe66-4dbf-916d-6ee93ec01cc4" providerId="AD" clId="Web-{384FAA7B-D05E-8860-426F-2AD40CE9794F}" dt="2019-05-04T09:07:55.126" v="20"/>
          <ac:picMkLst>
            <pc:docMk/>
            <pc:sldMk cId="4048466318" sldId="261"/>
            <ac:picMk id="10" creationId="{00000000-0000-0000-0000-000000000000}"/>
          </ac:picMkLst>
        </pc:picChg>
      </pc:sldChg>
      <pc:sldChg chg="delSp">
        <pc:chgData name="Benjamin Wadley" userId="S::bwadley@siriusacademy.org.uk::28e0546e-fe66-4dbf-916d-6ee93ec01cc4" providerId="AD" clId="Web-{384FAA7B-D05E-8860-426F-2AD40CE9794F}" dt="2019-05-04T09:07:53.157" v="19"/>
        <pc:sldMkLst>
          <pc:docMk/>
          <pc:sldMk cId="443115615" sldId="262"/>
        </pc:sldMkLst>
        <pc:spChg chg="del">
          <ac:chgData name="Benjamin Wadley" userId="S::bwadley@siriusacademy.org.uk::28e0546e-fe66-4dbf-916d-6ee93ec01cc4" providerId="AD" clId="Web-{384FAA7B-D05E-8860-426F-2AD40CE9794F}" dt="2019-05-04T09:07:53.157" v="19"/>
          <ac:spMkLst>
            <pc:docMk/>
            <pc:sldMk cId="443115615" sldId="262"/>
            <ac:spMk id="61" creationId="{00000000-0000-0000-0000-000000000000}"/>
          </ac:spMkLst>
        </pc:spChg>
        <pc:picChg chg="del">
          <ac:chgData name="Benjamin Wadley" userId="S::bwadley@siriusacademy.org.uk::28e0546e-fe66-4dbf-916d-6ee93ec01cc4" providerId="AD" clId="Web-{384FAA7B-D05E-8860-426F-2AD40CE9794F}" dt="2019-05-04T09:07:52.079" v="18"/>
          <ac:picMkLst>
            <pc:docMk/>
            <pc:sldMk cId="443115615" sldId="262"/>
            <ac:picMk id="12" creationId="{00000000-0000-0000-0000-000000000000}"/>
          </ac:picMkLst>
        </pc:picChg>
      </pc:sldChg>
      <pc:sldChg chg="delSp">
        <pc:chgData name="Benjamin Wadley" userId="S::bwadley@siriusacademy.org.uk::28e0546e-fe66-4dbf-916d-6ee93ec01cc4" providerId="AD" clId="Web-{384FAA7B-D05E-8860-426F-2AD40CE9794F}" dt="2019-05-04T09:07:49.235" v="17"/>
        <pc:sldMkLst>
          <pc:docMk/>
          <pc:sldMk cId="2188578678" sldId="263"/>
        </pc:sldMkLst>
        <pc:spChg chg="del">
          <ac:chgData name="Benjamin Wadley" userId="S::bwadley@siriusacademy.org.uk::28e0546e-fe66-4dbf-916d-6ee93ec01cc4" providerId="AD" clId="Web-{384FAA7B-D05E-8860-426F-2AD40CE9794F}" dt="2019-05-04T09:07:49.235" v="17"/>
          <ac:spMkLst>
            <pc:docMk/>
            <pc:sldMk cId="2188578678" sldId="263"/>
            <ac:spMk id="75" creationId="{00000000-0000-0000-0000-000000000000}"/>
          </ac:spMkLst>
        </pc:spChg>
        <pc:picChg chg="del">
          <ac:chgData name="Benjamin Wadley" userId="S::bwadley@siriusacademy.org.uk::28e0546e-fe66-4dbf-916d-6ee93ec01cc4" providerId="AD" clId="Web-{384FAA7B-D05E-8860-426F-2AD40CE9794F}" dt="2019-05-04T09:07:48.329" v="16"/>
          <ac:picMkLst>
            <pc:docMk/>
            <pc:sldMk cId="2188578678" sldId="263"/>
            <ac:picMk id="10" creationId="{00000000-0000-0000-0000-000000000000}"/>
          </ac:picMkLst>
        </pc:picChg>
      </pc:sldChg>
      <pc:sldChg chg="delSp">
        <pc:chgData name="Benjamin Wadley" userId="S::bwadley@siriusacademy.org.uk::28e0546e-fe66-4dbf-916d-6ee93ec01cc4" providerId="AD" clId="Web-{384FAA7B-D05E-8860-426F-2AD40CE9794F}" dt="2019-05-04T09:07:46.095" v="15"/>
        <pc:sldMkLst>
          <pc:docMk/>
          <pc:sldMk cId="1558533234" sldId="265"/>
        </pc:sldMkLst>
        <pc:spChg chg="del">
          <ac:chgData name="Benjamin Wadley" userId="S::bwadley@siriusacademy.org.uk::28e0546e-fe66-4dbf-916d-6ee93ec01cc4" providerId="AD" clId="Web-{384FAA7B-D05E-8860-426F-2AD40CE9794F}" dt="2019-05-04T09:07:46.095" v="15"/>
          <ac:spMkLst>
            <pc:docMk/>
            <pc:sldMk cId="1558533234" sldId="265"/>
            <ac:spMk id="61" creationId="{00000000-0000-0000-0000-000000000000}"/>
          </ac:spMkLst>
        </pc:spChg>
        <pc:picChg chg="del">
          <ac:chgData name="Benjamin Wadley" userId="S::bwadley@siriusacademy.org.uk::28e0546e-fe66-4dbf-916d-6ee93ec01cc4" providerId="AD" clId="Web-{384FAA7B-D05E-8860-426F-2AD40CE9794F}" dt="2019-05-04T09:07:44.813" v="14"/>
          <ac:picMkLst>
            <pc:docMk/>
            <pc:sldMk cId="1558533234" sldId="265"/>
            <ac:picMk id="12" creationId="{00000000-0000-0000-0000-000000000000}"/>
          </ac:picMkLst>
        </pc:picChg>
      </pc:sldChg>
      <pc:sldChg chg="delSp">
        <pc:chgData name="Benjamin Wadley" userId="S::bwadley@siriusacademy.org.uk::28e0546e-fe66-4dbf-916d-6ee93ec01cc4" providerId="AD" clId="Web-{384FAA7B-D05E-8860-426F-2AD40CE9794F}" dt="2019-05-04T09:07:42.313" v="13"/>
        <pc:sldMkLst>
          <pc:docMk/>
          <pc:sldMk cId="2180065285" sldId="266"/>
        </pc:sldMkLst>
        <pc:spChg chg="del">
          <ac:chgData name="Benjamin Wadley" userId="S::bwadley@siriusacademy.org.uk::28e0546e-fe66-4dbf-916d-6ee93ec01cc4" providerId="AD" clId="Web-{384FAA7B-D05E-8860-426F-2AD40CE9794F}" dt="2019-05-04T09:07:42.313" v="13"/>
          <ac:spMkLst>
            <pc:docMk/>
            <pc:sldMk cId="2180065285" sldId="266"/>
            <ac:spMk id="75" creationId="{00000000-0000-0000-0000-000000000000}"/>
          </ac:spMkLst>
        </pc:spChg>
        <pc:picChg chg="del">
          <ac:chgData name="Benjamin Wadley" userId="S::bwadley@siriusacademy.org.uk::28e0546e-fe66-4dbf-916d-6ee93ec01cc4" providerId="AD" clId="Web-{384FAA7B-D05E-8860-426F-2AD40CE9794F}" dt="2019-05-04T09:07:41.329" v="12"/>
          <ac:picMkLst>
            <pc:docMk/>
            <pc:sldMk cId="2180065285" sldId="266"/>
            <ac:picMk id="10" creationId="{00000000-0000-0000-0000-000000000000}"/>
          </ac:picMkLst>
        </pc:picChg>
      </pc:sldChg>
      <pc:sldChg chg="delSp">
        <pc:chgData name="Benjamin Wadley" userId="S::bwadley@siriusacademy.org.uk::28e0546e-fe66-4dbf-916d-6ee93ec01cc4" providerId="AD" clId="Web-{384FAA7B-D05E-8860-426F-2AD40CE9794F}" dt="2019-05-04T09:07:37.766" v="11"/>
        <pc:sldMkLst>
          <pc:docMk/>
          <pc:sldMk cId="4282431153" sldId="267"/>
        </pc:sldMkLst>
        <pc:spChg chg="del">
          <ac:chgData name="Benjamin Wadley" userId="S::bwadley@siriusacademy.org.uk::28e0546e-fe66-4dbf-916d-6ee93ec01cc4" providerId="AD" clId="Web-{384FAA7B-D05E-8860-426F-2AD40CE9794F}" dt="2019-05-04T09:07:37.766" v="11"/>
          <ac:spMkLst>
            <pc:docMk/>
            <pc:sldMk cId="4282431153" sldId="267"/>
            <ac:spMk id="61" creationId="{00000000-0000-0000-0000-000000000000}"/>
          </ac:spMkLst>
        </pc:spChg>
        <pc:picChg chg="del">
          <ac:chgData name="Benjamin Wadley" userId="S::bwadley@siriusacademy.org.uk::28e0546e-fe66-4dbf-916d-6ee93ec01cc4" providerId="AD" clId="Web-{384FAA7B-D05E-8860-426F-2AD40CE9794F}" dt="2019-05-04T09:07:36.470" v="10"/>
          <ac:picMkLst>
            <pc:docMk/>
            <pc:sldMk cId="4282431153" sldId="267"/>
            <ac:picMk id="12" creationId="{00000000-0000-0000-0000-000000000000}"/>
          </ac:picMkLst>
        </pc:picChg>
      </pc:sldChg>
      <pc:sldChg chg="delSp">
        <pc:chgData name="Benjamin Wadley" userId="S::bwadley@siriusacademy.org.uk::28e0546e-fe66-4dbf-916d-6ee93ec01cc4" providerId="AD" clId="Web-{384FAA7B-D05E-8860-426F-2AD40CE9794F}" dt="2019-05-04T09:07:34.204" v="9"/>
        <pc:sldMkLst>
          <pc:docMk/>
          <pc:sldMk cId="2789487247" sldId="268"/>
        </pc:sldMkLst>
        <pc:spChg chg="del">
          <ac:chgData name="Benjamin Wadley" userId="S::bwadley@siriusacademy.org.uk::28e0546e-fe66-4dbf-916d-6ee93ec01cc4" providerId="AD" clId="Web-{384FAA7B-D05E-8860-426F-2AD40CE9794F}" dt="2019-05-04T09:07:34.204" v="9"/>
          <ac:spMkLst>
            <pc:docMk/>
            <pc:sldMk cId="2789487247" sldId="268"/>
            <ac:spMk id="75" creationId="{00000000-0000-0000-0000-000000000000}"/>
          </ac:spMkLst>
        </pc:spChg>
        <pc:picChg chg="del">
          <ac:chgData name="Benjamin Wadley" userId="S::bwadley@siriusacademy.org.uk::28e0546e-fe66-4dbf-916d-6ee93ec01cc4" providerId="AD" clId="Web-{384FAA7B-D05E-8860-426F-2AD40CE9794F}" dt="2019-05-04T09:07:33.282" v="8"/>
          <ac:picMkLst>
            <pc:docMk/>
            <pc:sldMk cId="2789487247" sldId="268"/>
            <ac:picMk id="10" creationId="{00000000-0000-0000-0000-000000000000}"/>
          </ac:picMkLst>
        </pc:picChg>
      </pc:sldChg>
      <pc:sldChg chg="delSp">
        <pc:chgData name="Benjamin Wadley" userId="S::bwadley@siriusacademy.org.uk::28e0546e-fe66-4dbf-916d-6ee93ec01cc4" providerId="AD" clId="Web-{384FAA7B-D05E-8860-426F-2AD40CE9794F}" dt="2019-05-04T09:07:30.641" v="7"/>
        <pc:sldMkLst>
          <pc:docMk/>
          <pc:sldMk cId="929250998" sldId="269"/>
        </pc:sldMkLst>
        <pc:spChg chg="del">
          <ac:chgData name="Benjamin Wadley" userId="S::bwadley@siriusacademy.org.uk::28e0546e-fe66-4dbf-916d-6ee93ec01cc4" providerId="AD" clId="Web-{384FAA7B-D05E-8860-426F-2AD40CE9794F}" dt="2019-05-04T09:07:30.641" v="7"/>
          <ac:spMkLst>
            <pc:docMk/>
            <pc:sldMk cId="929250998" sldId="269"/>
            <ac:spMk id="61" creationId="{00000000-0000-0000-0000-000000000000}"/>
          </ac:spMkLst>
        </pc:spChg>
        <pc:picChg chg="del">
          <ac:chgData name="Benjamin Wadley" userId="S::bwadley@siriusacademy.org.uk::28e0546e-fe66-4dbf-916d-6ee93ec01cc4" providerId="AD" clId="Web-{384FAA7B-D05E-8860-426F-2AD40CE9794F}" dt="2019-05-04T09:07:30.454" v="6"/>
          <ac:picMkLst>
            <pc:docMk/>
            <pc:sldMk cId="929250998" sldId="269"/>
            <ac:picMk id="12" creationId="{00000000-0000-0000-0000-000000000000}"/>
          </ac:picMkLst>
        </pc:picChg>
      </pc:sldChg>
      <pc:sldChg chg="delSp">
        <pc:chgData name="Benjamin Wadley" userId="S::bwadley@siriusacademy.org.uk::28e0546e-fe66-4dbf-916d-6ee93ec01cc4" providerId="AD" clId="Web-{384FAA7B-D05E-8860-426F-2AD40CE9794F}" dt="2019-05-04T09:07:27.938" v="5"/>
        <pc:sldMkLst>
          <pc:docMk/>
          <pc:sldMk cId="3880240719" sldId="270"/>
        </pc:sldMkLst>
        <pc:spChg chg="del">
          <ac:chgData name="Benjamin Wadley" userId="S::bwadley@siriusacademy.org.uk::28e0546e-fe66-4dbf-916d-6ee93ec01cc4" providerId="AD" clId="Web-{384FAA7B-D05E-8860-426F-2AD40CE9794F}" dt="2019-05-04T09:07:27.938" v="5"/>
          <ac:spMkLst>
            <pc:docMk/>
            <pc:sldMk cId="3880240719" sldId="270"/>
            <ac:spMk id="75" creationId="{00000000-0000-0000-0000-000000000000}"/>
          </ac:spMkLst>
        </pc:spChg>
        <pc:picChg chg="del">
          <ac:chgData name="Benjamin Wadley" userId="S::bwadley@siriusacademy.org.uk::28e0546e-fe66-4dbf-916d-6ee93ec01cc4" providerId="AD" clId="Web-{384FAA7B-D05E-8860-426F-2AD40CE9794F}" dt="2019-05-04T09:07:27.016" v="4"/>
          <ac:picMkLst>
            <pc:docMk/>
            <pc:sldMk cId="3880240719" sldId="270"/>
            <ac:picMk id="10" creationId="{00000000-0000-0000-0000-000000000000}"/>
          </ac:picMkLst>
        </pc:picChg>
      </pc:sldChg>
      <pc:sldChg chg="delSp">
        <pc:chgData name="Benjamin Wadley" userId="S::bwadley@siriusacademy.org.uk::28e0546e-fe66-4dbf-916d-6ee93ec01cc4" providerId="AD" clId="Web-{384FAA7B-D05E-8860-426F-2AD40CE9794F}" dt="2019-05-04T09:07:24.891" v="3"/>
        <pc:sldMkLst>
          <pc:docMk/>
          <pc:sldMk cId="484386249" sldId="271"/>
        </pc:sldMkLst>
        <pc:spChg chg="del">
          <ac:chgData name="Benjamin Wadley" userId="S::bwadley@siriusacademy.org.uk::28e0546e-fe66-4dbf-916d-6ee93ec01cc4" providerId="AD" clId="Web-{384FAA7B-D05E-8860-426F-2AD40CE9794F}" dt="2019-05-04T09:07:24.891" v="3"/>
          <ac:spMkLst>
            <pc:docMk/>
            <pc:sldMk cId="484386249" sldId="271"/>
            <ac:spMk id="61" creationId="{00000000-0000-0000-0000-000000000000}"/>
          </ac:spMkLst>
        </pc:spChg>
        <pc:picChg chg="del">
          <ac:chgData name="Benjamin Wadley" userId="S::bwadley@siriusacademy.org.uk::28e0546e-fe66-4dbf-916d-6ee93ec01cc4" providerId="AD" clId="Web-{384FAA7B-D05E-8860-426F-2AD40CE9794F}" dt="2019-05-04T09:07:19.985" v="2"/>
          <ac:picMkLst>
            <pc:docMk/>
            <pc:sldMk cId="484386249" sldId="271"/>
            <ac:picMk id="12" creationId="{00000000-0000-0000-0000-000000000000}"/>
          </ac:picMkLst>
        </pc:picChg>
      </pc:sldChg>
      <pc:sldChg chg="delSp">
        <pc:chgData name="Benjamin Wadley" userId="S::bwadley@siriusacademy.org.uk::28e0546e-fe66-4dbf-916d-6ee93ec01cc4" providerId="AD" clId="Web-{384FAA7B-D05E-8860-426F-2AD40CE9794F}" dt="2019-05-04T09:07:18.376" v="1"/>
        <pc:sldMkLst>
          <pc:docMk/>
          <pc:sldMk cId="1452610482" sldId="272"/>
        </pc:sldMkLst>
        <pc:spChg chg="del">
          <ac:chgData name="Benjamin Wadley" userId="S::bwadley@siriusacademy.org.uk::28e0546e-fe66-4dbf-916d-6ee93ec01cc4" providerId="AD" clId="Web-{384FAA7B-D05E-8860-426F-2AD40CE9794F}" dt="2019-05-04T09:07:16.891" v="0"/>
          <ac:spMkLst>
            <pc:docMk/>
            <pc:sldMk cId="1452610482" sldId="272"/>
            <ac:spMk id="75" creationId="{00000000-0000-0000-0000-000000000000}"/>
          </ac:spMkLst>
        </pc:spChg>
        <pc:picChg chg="del">
          <ac:chgData name="Benjamin Wadley" userId="S::bwadley@siriusacademy.org.uk::28e0546e-fe66-4dbf-916d-6ee93ec01cc4" providerId="AD" clId="Web-{384FAA7B-D05E-8860-426F-2AD40CE9794F}" dt="2019-05-04T09:07:18.376" v="1"/>
          <ac:picMkLst>
            <pc:docMk/>
            <pc:sldMk cId="1452610482" sldId="272"/>
            <ac:picMk id="1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749382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0e4b000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71" name="Google Shape;71;g40e4b000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960504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endParaRPr sz="2200" b="0" i="0" u="none" strike="noStrike" cap="none">
              <a:solidFill>
                <a:srgbClr val="000000"/>
              </a:solidFill>
              <a:latin typeface="Helvetica Neue"/>
              <a:ea typeface="Helvetica Neue"/>
              <a:cs typeface="Helvetica Neue"/>
              <a:sym typeface="Helvetica Neue"/>
            </a:endParaRPr>
          </a:p>
        </p:txBody>
      </p:sp>
      <p:sp>
        <p:nvSpPr>
          <p:cNvPr id="57" name="Google Shape;57;g3d960504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1" name="Google Shape;11;p2"/>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2" name="Google Shape;12;p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1270000" y="6362700"/>
            <a:ext cx="10464800" cy="469900"/>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914400" marR="0" lvl="1"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8" name="Google Shape;48;p11"/>
          <p:cNvSpPr txBox="1">
            <a:spLocks noGrp="1"/>
          </p:cNvSpPr>
          <p:nvPr>
            <p:ph type="body" idx="2"/>
          </p:nvPr>
        </p:nvSpPr>
        <p:spPr>
          <a:xfrm>
            <a:off x="1270000" y="4267200"/>
            <a:ext cx="10464800" cy="685800"/>
          </a:xfrm>
          <a:prstGeom prst="rect">
            <a:avLst/>
          </a:prstGeom>
          <a:noFill/>
          <a:ln>
            <a:noFill/>
          </a:ln>
        </p:spPr>
        <p:txBody>
          <a:bodyPr spcFirstLastPara="1" wrap="square" lIns="50800" tIns="50800" rIns="50800" bIns="50800" anchor="ctr" anchorCtr="0"/>
          <a:lstStyle>
            <a:lvl1pPr marL="457200" marR="0" lvl="0" indent="-228600" algn="ctr" rtl="0">
              <a:lnSpc>
                <a:spcPct val="100000"/>
              </a:lnSpc>
              <a:spcBef>
                <a:spcPts val="0"/>
              </a:spcBef>
              <a:spcAft>
                <a:spcPts val="0"/>
              </a:spcAft>
              <a:buClr>
                <a:srgbClr val="000000"/>
              </a:buClr>
              <a:buSzPts val="3800"/>
              <a:buFont typeface="Helvetica Neue Light"/>
              <a:buNone/>
              <a:defRPr sz="3800" b="0" i="0" u="none" strike="noStrike" cap="none">
                <a:solidFill>
                  <a:srgbClr val="000000"/>
                </a:solidFill>
                <a:latin typeface="Helvetica Neue Light"/>
                <a:ea typeface="Helvetica Neue Light"/>
                <a:cs typeface="Helvetica Neue Light"/>
                <a:sym typeface="Helvetica Neue Light"/>
              </a:defRPr>
            </a:lvl1pPr>
            <a:lvl2pPr marL="914400" marR="0" lvl="1"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9" name="Google Shape;49;p11"/>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0" y="0"/>
            <a:ext cx="13004800" cy="9753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2" name="Google Shape;52;p1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1606550" y="635000"/>
            <a:ext cx="9779000" cy="59182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5" name="Google Shape;15;p3"/>
          <p:cNvSpPr txBox="1">
            <a:spLocks noGrp="1"/>
          </p:cNvSpPr>
          <p:nvPr>
            <p:ph type="title"/>
          </p:nvPr>
        </p:nvSpPr>
        <p:spPr>
          <a:xfrm>
            <a:off x="1270000" y="6718300"/>
            <a:ext cx="10464800" cy="1422400"/>
          </a:xfrm>
          <a:prstGeom prst="rect">
            <a:avLst/>
          </a:prstGeom>
          <a:noFill/>
          <a:ln>
            <a:noFill/>
          </a:ln>
        </p:spPr>
        <p:txBody>
          <a:bodyPr spcFirstLastPara="1" wrap="square" lIns="50800" tIns="50800" rIns="50800" bIns="50800" anchor="b" anchorCtr="0"/>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 name="Google Shape;16;p3"/>
          <p:cNvSpPr txBox="1">
            <a:spLocks noGrp="1"/>
          </p:cNvSpPr>
          <p:nvPr>
            <p:ph type="body" idx="1"/>
          </p:nvPr>
        </p:nvSpPr>
        <p:spPr>
          <a:xfrm>
            <a:off x="1270000" y="8191500"/>
            <a:ext cx="10464800" cy="1130300"/>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7" name="Google Shape;17;p3"/>
          <p:cNvSpPr txBox="1">
            <a:spLocks noGrp="1"/>
          </p:cNvSpPr>
          <p:nvPr>
            <p:ph type="sldNum" idx="12"/>
          </p:nvPr>
        </p:nvSpPr>
        <p:spPr>
          <a:xfrm>
            <a:off x="6311798" y="924560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270000" y="3225800"/>
            <a:ext cx="10464800" cy="3302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0" name="Google Shape;20;p4"/>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6718300" y="635000"/>
            <a:ext cx="5334000" cy="8229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3" name="Google Shape;23;p5"/>
          <p:cNvSpPr txBox="1">
            <a:spLocks noGrp="1"/>
          </p:cNvSpPr>
          <p:nvPr>
            <p:ph type="title"/>
          </p:nvPr>
        </p:nvSpPr>
        <p:spPr>
          <a:xfrm>
            <a:off x="952500" y="635000"/>
            <a:ext cx="5334000" cy="3987800"/>
          </a:xfrm>
          <a:prstGeom prst="rect">
            <a:avLst/>
          </a:prstGeom>
          <a:noFill/>
          <a:ln>
            <a:noFill/>
          </a:ln>
        </p:spPr>
        <p:txBody>
          <a:bodyPr spcFirstLastPara="1" wrap="square" lIns="50800" tIns="50800" rIns="50800" bIns="50800" anchor="b" anchorCtr="0"/>
          <a:lstStyle>
            <a:lvl1pPr marR="0" lvl="0" algn="ctr" rtl="0">
              <a:lnSpc>
                <a:spcPct val="100000"/>
              </a:lnSpc>
              <a:spcBef>
                <a:spcPts val="0"/>
              </a:spcBef>
              <a:spcAft>
                <a:spcPts val="0"/>
              </a:spcAft>
              <a:buClr>
                <a:srgbClr val="000000"/>
              </a:buClr>
              <a:buSzPts val="6000"/>
              <a:buFont typeface="Helvetica Neue Light"/>
              <a:buNone/>
              <a:defRPr sz="6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4" name="Google Shape;24;p5"/>
          <p:cNvSpPr txBox="1">
            <a:spLocks noGrp="1"/>
          </p:cNvSpPr>
          <p:nvPr>
            <p:ph type="body" idx="1"/>
          </p:nvPr>
        </p:nvSpPr>
        <p:spPr>
          <a:xfrm>
            <a:off x="952500" y="4762500"/>
            <a:ext cx="5334000" cy="4102100"/>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32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5" name="Google Shape;25;p5"/>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 name="Google Shape;28;p6"/>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1" name="Google Shape;31;p7"/>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lstStyle>
            <a:lvl1pPr marL="457200" marR="0" lvl="0"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2" name="Google Shape;32;p7"/>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6718300" y="2603500"/>
            <a:ext cx="5334000" cy="62865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5" name="Google Shape;35;p8"/>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6" name="Google Shape;36;p8"/>
          <p:cNvSpPr txBox="1">
            <a:spLocks noGrp="1"/>
          </p:cNvSpPr>
          <p:nvPr>
            <p:ph type="body" idx="1"/>
          </p:nvPr>
        </p:nvSpPr>
        <p:spPr>
          <a:xfrm>
            <a:off x="952500" y="2603500"/>
            <a:ext cx="5334000" cy="6286500"/>
          </a:xfrm>
          <a:prstGeom prst="rect">
            <a:avLst/>
          </a:prstGeom>
          <a:noFill/>
          <a:ln>
            <a:noFill/>
          </a:ln>
        </p:spPr>
        <p:txBody>
          <a:bodyPr spcFirstLastPara="1" wrap="square" lIns="50800" tIns="50800" rIns="50800" bIns="50800" anchor="ctr" anchorCtr="0"/>
          <a:lstStyle>
            <a:lvl1pPr marL="457200" marR="0" lvl="0" indent="-361950" algn="l" rtl="0">
              <a:lnSpc>
                <a:spcPct val="100000"/>
              </a:lnSpc>
              <a:spcBef>
                <a:spcPts val="3200"/>
              </a:spcBef>
              <a:spcAft>
                <a:spcPts val="0"/>
              </a:spcAft>
              <a:buClr>
                <a:srgbClr val="000000"/>
              </a:buClr>
              <a:buSzPts val="2100"/>
              <a:buFont typeface="Helvetica Neue Light"/>
              <a:buChar char="•"/>
              <a:defRPr sz="2800" b="0" i="0" u="none" strike="noStrike" cap="none">
                <a:solidFill>
                  <a:srgbClr val="000000"/>
                </a:solidFill>
                <a:latin typeface="Helvetica Neue Light"/>
                <a:ea typeface="Helvetica Neue Light"/>
                <a:cs typeface="Helvetica Neue Light"/>
                <a:sym typeface="Helvetica Neue Light"/>
              </a:defRPr>
            </a:lvl1pPr>
            <a:lvl2pPr marL="914400" marR="0" lvl="1" indent="-361950" algn="l" rtl="0">
              <a:lnSpc>
                <a:spcPct val="100000"/>
              </a:lnSpc>
              <a:spcBef>
                <a:spcPts val="3200"/>
              </a:spcBef>
              <a:spcAft>
                <a:spcPts val="0"/>
              </a:spcAft>
              <a:buClr>
                <a:srgbClr val="000000"/>
              </a:buClr>
              <a:buSzPts val="2100"/>
              <a:buFont typeface="Helvetica Neue Light"/>
              <a:buChar char="•"/>
              <a:defRPr sz="2800" b="0" i="0" u="none" strike="noStrike" cap="none">
                <a:solidFill>
                  <a:srgbClr val="000000"/>
                </a:solidFill>
                <a:latin typeface="Helvetica Neue Light"/>
                <a:ea typeface="Helvetica Neue Light"/>
                <a:cs typeface="Helvetica Neue Light"/>
                <a:sym typeface="Helvetica Neue Light"/>
              </a:defRPr>
            </a:lvl2pPr>
            <a:lvl3pPr marL="1371600" marR="0" lvl="2" indent="-361950" algn="l" rtl="0">
              <a:lnSpc>
                <a:spcPct val="100000"/>
              </a:lnSpc>
              <a:spcBef>
                <a:spcPts val="3200"/>
              </a:spcBef>
              <a:spcAft>
                <a:spcPts val="0"/>
              </a:spcAft>
              <a:buClr>
                <a:srgbClr val="000000"/>
              </a:buClr>
              <a:buSzPts val="2100"/>
              <a:buFont typeface="Helvetica Neue Light"/>
              <a:buChar char="•"/>
              <a:defRPr sz="2800" b="0" i="0" u="none" strike="noStrike" cap="none">
                <a:solidFill>
                  <a:srgbClr val="000000"/>
                </a:solidFill>
                <a:latin typeface="Helvetica Neue Light"/>
                <a:ea typeface="Helvetica Neue Light"/>
                <a:cs typeface="Helvetica Neue Light"/>
                <a:sym typeface="Helvetica Neue Light"/>
              </a:defRPr>
            </a:lvl3pPr>
            <a:lvl4pPr marL="1828800" marR="0" lvl="3" indent="-361950" algn="l" rtl="0">
              <a:lnSpc>
                <a:spcPct val="100000"/>
              </a:lnSpc>
              <a:spcBef>
                <a:spcPts val="3200"/>
              </a:spcBef>
              <a:spcAft>
                <a:spcPts val="0"/>
              </a:spcAft>
              <a:buClr>
                <a:srgbClr val="000000"/>
              </a:buClr>
              <a:buSzPts val="2100"/>
              <a:buFont typeface="Helvetica Neue Light"/>
              <a:buChar char="•"/>
              <a:defRPr sz="2800" b="0" i="0" u="none" strike="noStrike" cap="none">
                <a:solidFill>
                  <a:srgbClr val="000000"/>
                </a:solidFill>
                <a:latin typeface="Helvetica Neue Light"/>
                <a:ea typeface="Helvetica Neue Light"/>
                <a:cs typeface="Helvetica Neue Light"/>
                <a:sym typeface="Helvetica Neue Light"/>
              </a:defRPr>
            </a:lvl4pPr>
            <a:lvl5pPr marL="2286000" marR="0" lvl="4" indent="-361950" algn="l" rtl="0">
              <a:lnSpc>
                <a:spcPct val="100000"/>
              </a:lnSpc>
              <a:spcBef>
                <a:spcPts val="3200"/>
              </a:spcBef>
              <a:spcAft>
                <a:spcPts val="0"/>
              </a:spcAft>
              <a:buClr>
                <a:srgbClr val="000000"/>
              </a:buClr>
              <a:buSzPts val="2100"/>
              <a:buFont typeface="Helvetica Neue Light"/>
              <a:buChar char="•"/>
              <a:defRPr sz="28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7" name="Google Shape;37;p8"/>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lstStyle>
            <a:lvl1pPr marL="457200" marR="0" lvl="0"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0" name="Google Shape;40;p9"/>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6718300" y="5092700"/>
            <a:ext cx="5334000" cy="37719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3" name="Google Shape;43;p10"/>
          <p:cNvSpPr>
            <a:spLocks noGrp="1"/>
          </p:cNvSpPr>
          <p:nvPr>
            <p:ph type="pic" idx="3"/>
          </p:nvPr>
        </p:nvSpPr>
        <p:spPr>
          <a:xfrm>
            <a:off x="6724518" y="889000"/>
            <a:ext cx="5334001" cy="37719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4" name="Google Shape;44;p10"/>
          <p:cNvSpPr>
            <a:spLocks noGrp="1"/>
          </p:cNvSpPr>
          <p:nvPr>
            <p:ph type="pic" idx="4"/>
          </p:nvPr>
        </p:nvSpPr>
        <p:spPr>
          <a:xfrm>
            <a:off x="952500" y="889000"/>
            <a:ext cx="5334000" cy="7975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5" name="Google Shape;45;p10"/>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lstStyle>
            <a:lvl1pPr marL="457200" marR="0" lvl="0"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
          </p:nvPr>
        </p:nvSpPr>
        <p:spPr>
          <a:xfrm>
            <a:off x="1606550" y="635000"/>
            <a:ext cx="9779000" cy="4851400"/>
          </a:xfrm>
        </p:spPr>
      </p:sp>
      <p:sp>
        <p:nvSpPr>
          <p:cNvPr id="3" name="Title 2"/>
          <p:cNvSpPr>
            <a:spLocks noGrp="1"/>
          </p:cNvSpPr>
          <p:nvPr>
            <p:ph type="title"/>
          </p:nvPr>
        </p:nvSpPr>
        <p:spPr>
          <a:xfrm>
            <a:off x="1270000" y="5619750"/>
            <a:ext cx="10464800" cy="2520950"/>
          </a:xfrm>
          <a:solidFill>
            <a:schemeClr val="accent4"/>
          </a:solidFill>
        </p:spPr>
        <p:txBody>
          <a:bodyPr/>
          <a:lstStyle/>
          <a:p>
            <a:r>
              <a:rPr lang="en-GB" b="1" u="sng" dirty="0">
                <a:latin typeface="Helvetica" pitchFamily="34" charset="0"/>
              </a:rPr>
              <a:t>Norman England 1066-c1100</a:t>
            </a:r>
          </a:p>
        </p:txBody>
      </p:sp>
      <p:sp>
        <p:nvSpPr>
          <p:cNvPr id="4" name="Text Placeholder 3"/>
          <p:cNvSpPr>
            <a:spLocks noGrp="1"/>
          </p:cNvSpPr>
          <p:nvPr>
            <p:ph type="body" idx="1"/>
          </p:nvPr>
        </p:nvSpPr>
        <p:spPr>
          <a:solidFill>
            <a:schemeClr val="accent6"/>
          </a:solidFill>
        </p:spPr>
        <p:txBody>
          <a:bodyPr/>
          <a:lstStyle/>
          <a:p>
            <a:r>
              <a:rPr lang="en-GB" i="1" u="sng" dirty="0"/>
              <a:t>Whole Unit Knowledge Organiser</a:t>
            </a:r>
          </a:p>
          <a:p>
            <a:r>
              <a:rPr lang="en-GB" sz="2800" i="1" dirty="0"/>
              <a:t>Developed for use with the AQA Exam Board Specification</a:t>
            </a:r>
          </a:p>
        </p:txBody>
      </p:sp>
      <p:pic>
        <p:nvPicPr>
          <p:cNvPr id="1026" name="Picture 2" descr="Image result for norman en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617537"/>
            <a:ext cx="9829801"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4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Feudalism and government</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876421047"/>
              </p:ext>
            </p:extLst>
          </p:nvPr>
        </p:nvGraphicFramePr>
        <p:xfrm>
          <a:off x="246769" y="8393163"/>
          <a:ext cx="12501775" cy="1240505"/>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38823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803625">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400" dirty="0">
                          <a:latin typeface="Helvetica Neue"/>
                          <a:ea typeface="Helvetica Neue"/>
                          <a:cs typeface="Helvetica Neue"/>
                          <a:sym typeface="Helvetica Neue"/>
                        </a:rPr>
                        <a:t>Aristocracy,</a:t>
                      </a:r>
                      <a:r>
                        <a:rPr lang="en-GB" sz="1400" baseline="0" dirty="0">
                          <a:latin typeface="Helvetica Neue"/>
                          <a:ea typeface="Helvetica Neue"/>
                          <a:cs typeface="Helvetica Neue"/>
                          <a:sym typeface="Helvetica Neue"/>
                        </a:rPr>
                        <a:t> feudal system, patronage, administration, </a:t>
                      </a:r>
                      <a:r>
                        <a:rPr lang="en-GB" sz="1400" baseline="0" dirty="0" err="1">
                          <a:latin typeface="Helvetica Neue"/>
                          <a:ea typeface="Helvetica Neue"/>
                          <a:cs typeface="Helvetica Neue"/>
                          <a:sym typeface="Helvetica Neue"/>
                        </a:rPr>
                        <a:t>villein</a:t>
                      </a:r>
                      <a:r>
                        <a:rPr lang="en-GB" sz="1400" baseline="0" dirty="0">
                          <a:latin typeface="Helvetica Neue"/>
                          <a:ea typeface="Helvetica Neue"/>
                          <a:cs typeface="Helvetica Neue"/>
                          <a:sym typeface="Helvetica Neue"/>
                        </a:rPr>
                        <a:t>, baron, social hierarchy, fief, tenants-in-chief, subinfeudation, </a:t>
                      </a:r>
                      <a:r>
                        <a:rPr lang="en-GB" sz="1400" baseline="0" dirty="0" err="1">
                          <a:latin typeface="Helvetica Neue"/>
                          <a:ea typeface="Helvetica Neue"/>
                          <a:cs typeface="Helvetica Neue"/>
                          <a:sym typeface="Helvetica Neue"/>
                        </a:rPr>
                        <a:t>scutage</a:t>
                      </a:r>
                      <a:r>
                        <a:rPr lang="en-GB" sz="1400" baseline="0" dirty="0">
                          <a:latin typeface="Helvetica Neue"/>
                          <a:ea typeface="Helvetica Neue"/>
                          <a:cs typeface="Helvetica Neue"/>
                          <a:sym typeface="Helvetica Neue"/>
                        </a:rPr>
                        <a:t>, fiscal feudalism, garrison, geld, hides, ploughs, hundred, mortgage, sheriff, </a:t>
                      </a:r>
                      <a:r>
                        <a:rPr lang="en-GB" sz="1400" baseline="0" dirty="0" err="1">
                          <a:latin typeface="Helvetica Neue"/>
                          <a:ea typeface="Helvetica Neue"/>
                          <a:cs typeface="Helvetica Neue"/>
                          <a:sym typeface="Helvetica Neue"/>
                        </a:rPr>
                        <a:t>honorial</a:t>
                      </a:r>
                      <a:r>
                        <a:rPr lang="en-GB" sz="1400" baseline="0" dirty="0">
                          <a:latin typeface="Helvetica Neue"/>
                          <a:ea typeface="Helvetica Neue"/>
                          <a:cs typeface="Helvetica Neue"/>
                          <a:sym typeface="Helvetica Neue"/>
                        </a:rPr>
                        <a:t> court, jury, primogeniture, ecclesiastical, </a:t>
                      </a:r>
                      <a:r>
                        <a:rPr lang="en-GB" sz="1400" baseline="0" dirty="0" err="1">
                          <a:latin typeface="Helvetica Neue"/>
                          <a:ea typeface="Helvetica Neue"/>
                          <a:cs typeface="Helvetica Neue"/>
                          <a:sym typeface="Helvetica Neue"/>
                        </a:rPr>
                        <a:t>murdrum</a:t>
                      </a:r>
                      <a:r>
                        <a:rPr lang="en-GB" sz="1400" baseline="0" dirty="0">
                          <a:latin typeface="Helvetica Neue"/>
                          <a:ea typeface="Helvetica Neue"/>
                          <a:cs typeface="Helvetica Neue"/>
                          <a:sym typeface="Helvetica Neue"/>
                        </a:rPr>
                        <a:t> fine, mutilation, ordeal</a:t>
                      </a:r>
                      <a:endParaRPr lang="en-GB" sz="14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1960261188"/>
              </p:ext>
            </p:extLst>
          </p:nvPr>
        </p:nvGraphicFramePr>
        <p:xfrm>
          <a:off x="9391650" y="5947759"/>
          <a:ext cx="3260200" cy="2365820"/>
        </p:xfrm>
        <a:graphic>
          <a:graphicData uri="http://schemas.openxmlformats.org/drawingml/2006/table">
            <a:tbl>
              <a:tblPr firstRow="1">
                <a:noFill/>
                <a:tableStyleId>{ECCC51FD-DFF0-4B96-BED9-4D900FAB46A3}</a:tableStyleId>
              </a:tblPr>
              <a:tblGrid>
                <a:gridCol w="3260200">
                  <a:extLst>
                    <a:ext uri="{9D8B030D-6E8A-4147-A177-3AD203B41FA5}">
                      <a16:colId xmlns:a16="http://schemas.microsoft.com/office/drawing/2014/main" val="20000"/>
                    </a:ext>
                  </a:extLst>
                </a:gridCol>
              </a:tblGrid>
              <a:tr h="248089">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600" u="none" strike="noStrike" cap="none" dirty="0"/>
                        <a:t>Death of William II</a:t>
                      </a:r>
                      <a:endParaRPr sz="16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810262">
                <a:tc>
                  <a:txBody>
                    <a:bodyPr/>
                    <a:lstStyle/>
                    <a:p>
                      <a:pPr marL="0" marR="139700" lvl="0" indent="0" algn="l" rtl="0">
                        <a:lnSpc>
                          <a:spcPct val="115000"/>
                        </a:lnSpc>
                        <a:spcBef>
                          <a:spcPts val="0"/>
                        </a:spcBef>
                        <a:spcAft>
                          <a:spcPts val="0"/>
                        </a:spcAft>
                        <a:buNone/>
                      </a:pPr>
                      <a:r>
                        <a:rPr lang="en-GB" sz="1000" dirty="0">
                          <a:latin typeface="Helvetica Neue"/>
                          <a:ea typeface="Helvetica Neue"/>
                          <a:cs typeface="Helvetica Neue"/>
                          <a:sym typeface="Helvetica Neue"/>
                        </a:rPr>
                        <a:t>King William I had 3 sons:</a:t>
                      </a:r>
                      <a:r>
                        <a:rPr lang="en-GB" sz="1000" baseline="0" dirty="0">
                          <a:latin typeface="Helvetica Neue"/>
                          <a:ea typeface="Helvetica Neue"/>
                          <a:cs typeface="Helvetica Neue"/>
                          <a:sym typeface="Helvetica Neue"/>
                        </a:rPr>
                        <a:t> </a:t>
                      </a:r>
                      <a:r>
                        <a:rPr lang="en-GB" sz="1000" dirty="0">
                          <a:latin typeface="Helvetica Neue"/>
                          <a:ea typeface="Helvetica Neue"/>
                          <a:cs typeface="Helvetica Neue"/>
                          <a:sym typeface="Helvetica Neue"/>
                        </a:rPr>
                        <a:t>Robert, William and Henry. On his deathbed in 1087, he gave Normandy to Robert and England to William. Henry received £5,000. This led to bitterness and resentment between the brothers.</a:t>
                      </a:r>
                    </a:p>
                    <a:p>
                      <a:pPr marL="0" marR="139700" lvl="0" indent="0" algn="l" rtl="0">
                        <a:lnSpc>
                          <a:spcPct val="115000"/>
                        </a:lnSpc>
                        <a:spcBef>
                          <a:spcPts val="0"/>
                        </a:spcBef>
                        <a:spcAft>
                          <a:spcPts val="0"/>
                        </a:spcAft>
                        <a:buNone/>
                      </a:pPr>
                      <a:endParaRPr lang="en-GB" sz="100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000" dirty="0">
                          <a:latin typeface="Helvetica Neue"/>
                          <a:ea typeface="Helvetica Neue"/>
                          <a:cs typeface="Helvetica Neue"/>
                          <a:sym typeface="Helvetica Neue"/>
                        </a:rPr>
                        <a:t>In 1100, William II was hunting</a:t>
                      </a:r>
                      <a:r>
                        <a:rPr lang="en-GB" sz="1000" baseline="0" dirty="0">
                          <a:latin typeface="Helvetica Neue"/>
                          <a:ea typeface="Helvetica Neue"/>
                          <a:cs typeface="Helvetica Neue"/>
                          <a:sym typeface="Helvetica Neue"/>
                        </a:rPr>
                        <a:t> in the New Forest in Hampshire when he was shot through the heart with an arrow. He was replaced by his brother, Henry I. Historians do not know if this was an accident or an act of murder.</a:t>
                      </a:r>
                      <a:endParaRPr sz="1000" dirty="0">
                        <a:latin typeface="Helvetica Neue"/>
                        <a:ea typeface="Helvetica Neue"/>
                        <a:cs typeface="Helvetica Neue"/>
                        <a:sym typeface="Helvetica Neue"/>
                      </a:endParaRP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5" name="Google Shape;65;p14"/>
          <p:cNvGraphicFramePr/>
          <p:nvPr>
            <p:extLst>
              <p:ext uri="{D42A27DB-BD31-4B8C-83A1-F6EECF244321}">
                <p14:modId xmlns:p14="http://schemas.microsoft.com/office/powerpoint/2010/main" val="3478352612"/>
              </p:ext>
            </p:extLst>
          </p:nvPr>
        </p:nvGraphicFramePr>
        <p:xfrm>
          <a:off x="9391650" y="1260005"/>
          <a:ext cx="3260200" cy="4505960"/>
        </p:xfrm>
        <a:graphic>
          <a:graphicData uri="http://schemas.openxmlformats.org/drawingml/2006/table">
            <a:tbl>
              <a:tblPr firstRow="1">
                <a:noFill/>
                <a:tableStyleId>{852B4E0E-E1B5-4763-9CB3-ECF953B0035A}</a:tableStyleId>
              </a:tblPr>
              <a:tblGrid>
                <a:gridCol w="3260200">
                  <a:extLst>
                    <a:ext uri="{9D8B030D-6E8A-4147-A177-3AD203B41FA5}">
                      <a16:colId xmlns:a16="http://schemas.microsoft.com/office/drawing/2014/main" val="20000"/>
                    </a:ext>
                  </a:extLst>
                </a:gridCol>
              </a:tblGrid>
              <a:tr h="16240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1800" dirty="0"/>
                        <a:t>Key individuals</a:t>
                      </a:r>
                      <a:endParaRPr sz="1100" u="none" strike="noStrike" cap="none" dirty="0"/>
                    </a:p>
                  </a:txBody>
                  <a:tcPr marL="50800" marR="50800" marT="50800" marB="50800" anchor="ctr">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T w="38100" cap="flat" cmpd="sng">
                      <a:solidFill>
                        <a:srgbClr val="DE6A10"/>
                      </a:solidFill>
                      <a:prstDash val="solid"/>
                      <a:round/>
                      <a:headEnd type="none" w="sm" len="sm"/>
                      <a:tailEnd type="none" w="sm" len="sm"/>
                    </a:lnT>
                    <a:solidFill>
                      <a:srgbClr val="DE6A10"/>
                    </a:solidFill>
                  </a:tcPr>
                </a:tc>
                <a:extLst>
                  <a:ext uri="{0D108BD9-81ED-4DB2-BD59-A6C34878D82A}">
                    <a16:rowId xmlns:a16="http://schemas.microsoft.com/office/drawing/2014/main" val="10000"/>
                  </a:ext>
                </a:extLst>
              </a:tr>
              <a:tr h="4114022">
                <a:tc>
                  <a:txBody>
                    <a:bodyPr/>
                    <a:lstStyle/>
                    <a:p>
                      <a:pPr marL="0" marR="0" lvl="0" indent="0" algn="l" rtl="0">
                        <a:lnSpc>
                          <a:spcPct val="100000"/>
                        </a:lnSpc>
                        <a:spcBef>
                          <a:spcPts val="400"/>
                        </a:spcBef>
                        <a:spcAft>
                          <a:spcPts val="0"/>
                        </a:spcAft>
                        <a:buClr>
                          <a:srgbClr val="000000"/>
                        </a:buClr>
                        <a:buSzPts val="800"/>
                        <a:buFont typeface="Arial"/>
                        <a:buNone/>
                      </a:pPr>
                      <a:r>
                        <a:rPr lang="en-GB" sz="1100" b="1" dirty="0">
                          <a:solidFill>
                            <a:srgbClr val="000000"/>
                          </a:solidFill>
                          <a:latin typeface="Helvetica Neue"/>
                          <a:ea typeface="Helvetica Neue"/>
                          <a:cs typeface="Helvetica Neue"/>
                          <a:sym typeface="Helvetica Neue"/>
                        </a:rPr>
                        <a:t>Robert</a:t>
                      </a:r>
                      <a:r>
                        <a:rPr lang="en-GB" sz="1100" b="1" baseline="0" dirty="0">
                          <a:solidFill>
                            <a:srgbClr val="000000"/>
                          </a:solidFill>
                          <a:latin typeface="Helvetica Neue"/>
                          <a:ea typeface="Helvetica Neue"/>
                          <a:cs typeface="Helvetica Neue"/>
                          <a:sym typeface="Helvetica Neue"/>
                        </a:rPr>
                        <a:t> of </a:t>
                      </a:r>
                      <a:r>
                        <a:rPr lang="en-GB" sz="1100" b="1" baseline="0" dirty="0" err="1">
                          <a:solidFill>
                            <a:srgbClr val="000000"/>
                          </a:solidFill>
                          <a:latin typeface="Helvetica Neue"/>
                          <a:ea typeface="Helvetica Neue"/>
                          <a:cs typeface="Helvetica Neue"/>
                          <a:sym typeface="Helvetica Neue"/>
                        </a:rPr>
                        <a:t>Mortain</a:t>
                      </a:r>
                      <a:endParaRPr lang="en-GB" sz="1100" b="1" baseline="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baseline="0" dirty="0">
                          <a:solidFill>
                            <a:srgbClr val="000000"/>
                          </a:solidFill>
                          <a:latin typeface="Helvetica Neue"/>
                          <a:ea typeface="Helvetica Neue"/>
                          <a:cs typeface="Helvetica Neue"/>
                          <a:sym typeface="Helvetica Neue"/>
                        </a:rPr>
                        <a:t>William’s half brother. Supplied ships for William’s invasion of England and given 20 counties of land as a reward. Helped William run Normandy.</a:t>
                      </a:r>
                    </a:p>
                    <a:p>
                      <a:pPr marL="0" marR="0" lvl="0" indent="0" algn="l" rtl="0">
                        <a:lnSpc>
                          <a:spcPct val="100000"/>
                        </a:lnSpc>
                        <a:spcBef>
                          <a:spcPts val="400"/>
                        </a:spcBef>
                        <a:spcAft>
                          <a:spcPts val="0"/>
                        </a:spcAft>
                        <a:buClr>
                          <a:srgbClr val="000000"/>
                        </a:buClr>
                        <a:buSzPts val="800"/>
                        <a:buFont typeface="Arial"/>
                        <a:buNone/>
                      </a:pPr>
                      <a:endParaRPr lang="en-GB" sz="1100" baseline="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b="1" baseline="0" dirty="0">
                          <a:solidFill>
                            <a:srgbClr val="000000"/>
                          </a:solidFill>
                          <a:latin typeface="Helvetica Neue"/>
                          <a:ea typeface="Helvetica Neue"/>
                          <a:cs typeface="Helvetica Neue"/>
                          <a:sym typeface="Helvetica Neue"/>
                        </a:rPr>
                        <a:t>William </a:t>
                      </a:r>
                      <a:r>
                        <a:rPr lang="en-GB" sz="1100" b="1" baseline="0" dirty="0" err="1">
                          <a:solidFill>
                            <a:srgbClr val="000000"/>
                          </a:solidFill>
                          <a:latin typeface="Helvetica Neue"/>
                          <a:ea typeface="Helvetica Neue"/>
                          <a:cs typeface="Helvetica Neue"/>
                          <a:sym typeface="Helvetica Neue"/>
                        </a:rPr>
                        <a:t>FitzOsbern</a:t>
                      </a:r>
                      <a:endParaRPr lang="en-GB" sz="1100" b="1" baseline="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baseline="0" dirty="0">
                          <a:solidFill>
                            <a:srgbClr val="000000"/>
                          </a:solidFill>
                          <a:latin typeface="Helvetica Neue"/>
                          <a:ea typeface="Helvetica Neue"/>
                          <a:cs typeface="Helvetica Neue"/>
                          <a:sym typeface="Helvetica Neue"/>
                        </a:rPr>
                        <a:t>Distant cousin of William. A loyal soldier, steward and close friend to William, he was given lands all over the south of England.</a:t>
                      </a:r>
                    </a:p>
                    <a:p>
                      <a:pPr marL="0" marR="0" lvl="0" indent="0" algn="l" rtl="0">
                        <a:lnSpc>
                          <a:spcPct val="100000"/>
                        </a:lnSpc>
                        <a:spcBef>
                          <a:spcPts val="400"/>
                        </a:spcBef>
                        <a:spcAft>
                          <a:spcPts val="0"/>
                        </a:spcAft>
                        <a:buClr>
                          <a:srgbClr val="000000"/>
                        </a:buClr>
                        <a:buSzPts val="800"/>
                        <a:buFont typeface="Arial"/>
                        <a:buNone/>
                      </a:pPr>
                      <a:endParaRPr lang="en-GB" sz="1100" baseline="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b="1" baseline="0" dirty="0">
                          <a:solidFill>
                            <a:srgbClr val="000000"/>
                          </a:solidFill>
                          <a:latin typeface="Helvetica Neue"/>
                          <a:ea typeface="Helvetica Neue"/>
                          <a:cs typeface="Helvetica Neue"/>
                          <a:sym typeface="Helvetica Neue"/>
                        </a:rPr>
                        <a:t>King William II</a:t>
                      </a:r>
                    </a:p>
                    <a:p>
                      <a:pPr marL="0" marR="0" lvl="0" indent="0" algn="l" rtl="0">
                        <a:lnSpc>
                          <a:spcPct val="100000"/>
                        </a:lnSpc>
                        <a:spcBef>
                          <a:spcPts val="400"/>
                        </a:spcBef>
                        <a:spcAft>
                          <a:spcPts val="0"/>
                        </a:spcAft>
                        <a:buClr>
                          <a:srgbClr val="000000"/>
                        </a:buClr>
                        <a:buSzPts val="800"/>
                        <a:buFont typeface="Arial"/>
                        <a:buNone/>
                      </a:pPr>
                      <a:r>
                        <a:rPr lang="en-GB" sz="1100" baseline="0" dirty="0">
                          <a:solidFill>
                            <a:srgbClr val="000000"/>
                          </a:solidFill>
                          <a:latin typeface="Helvetica Neue"/>
                          <a:ea typeface="Helvetica Neue"/>
                          <a:cs typeface="Helvetica Neue"/>
                          <a:sym typeface="Helvetica Neue"/>
                        </a:rPr>
                        <a:t>Known as William Rufus (red), he forced King Malcolm III of Scotland to accept him as overlord. </a:t>
                      </a:r>
                      <a:r>
                        <a:rPr lang="en-GB" sz="1100" baseline="0" dirty="0">
                          <a:solidFill>
                            <a:schemeClr val="accent4"/>
                          </a:solidFill>
                          <a:latin typeface="Helvetica Neue"/>
                          <a:ea typeface="Helvetica Neue"/>
                          <a:cs typeface="Helvetica Neue"/>
                          <a:sym typeface="Helvetica Neue"/>
                        </a:rPr>
                        <a:t>Mortgaged</a:t>
                      </a:r>
                      <a:r>
                        <a:rPr lang="en-GB" sz="1100" baseline="0" dirty="0">
                          <a:solidFill>
                            <a:srgbClr val="000000"/>
                          </a:solidFill>
                          <a:latin typeface="Helvetica Neue"/>
                          <a:ea typeface="Helvetica Neue"/>
                          <a:cs typeface="Helvetica Neue"/>
                          <a:sym typeface="Helvetica Neue"/>
                        </a:rPr>
                        <a:t> Normandy from his brother, Robert, for £10,000.</a:t>
                      </a:r>
                    </a:p>
                    <a:p>
                      <a:pPr marL="0" marR="0" lvl="0" indent="0" algn="l" rtl="0">
                        <a:lnSpc>
                          <a:spcPct val="100000"/>
                        </a:lnSpc>
                        <a:spcBef>
                          <a:spcPts val="400"/>
                        </a:spcBef>
                        <a:spcAft>
                          <a:spcPts val="0"/>
                        </a:spcAft>
                        <a:buClr>
                          <a:srgbClr val="000000"/>
                        </a:buClr>
                        <a:buSzPts val="800"/>
                        <a:buFont typeface="Arial"/>
                        <a:buNone/>
                      </a:pPr>
                      <a:endParaRPr lang="en-GB" sz="1100" baseline="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b="1" baseline="0" dirty="0">
                          <a:solidFill>
                            <a:srgbClr val="000000"/>
                          </a:solidFill>
                          <a:latin typeface="Helvetica Neue"/>
                          <a:ea typeface="Helvetica Neue"/>
                          <a:cs typeface="Helvetica Neue"/>
                          <a:sym typeface="Helvetica Neue"/>
                        </a:rPr>
                        <a:t>Robert </a:t>
                      </a:r>
                      <a:r>
                        <a:rPr lang="en-GB" sz="1100" b="1" baseline="0" dirty="0" err="1">
                          <a:solidFill>
                            <a:srgbClr val="000000"/>
                          </a:solidFill>
                          <a:latin typeface="Helvetica Neue"/>
                          <a:ea typeface="Helvetica Neue"/>
                          <a:cs typeface="Helvetica Neue"/>
                          <a:sym typeface="Helvetica Neue"/>
                        </a:rPr>
                        <a:t>Curthose</a:t>
                      </a:r>
                      <a:endParaRPr lang="en-GB" sz="1100" b="1" baseline="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baseline="0" dirty="0">
                          <a:solidFill>
                            <a:srgbClr val="000000"/>
                          </a:solidFill>
                          <a:latin typeface="Helvetica Neue"/>
                          <a:ea typeface="Helvetica Neue"/>
                          <a:cs typeface="Helvetica Neue"/>
                          <a:sym typeface="Helvetica Neue"/>
                        </a:rPr>
                        <a:t>Given nickname </a:t>
                      </a:r>
                      <a:r>
                        <a:rPr lang="en-GB" sz="1100" baseline="0" dirty="0" err="1">
                          <a:solidFill>
                            <a:srgbClr val="000000"/>
                          </a:solidFill>
                          <a:latin typeface="Helvetica Neue"/>
                          <a:ea typeface="Helvetica Neue"/>
                          <a:cs typeface="Helvetica Neue"/>
                          <a:sym typeface="Helvetica Neue"/>
                        </a:rPr>
                        <a:t>Curtthose</a:t>
                      </a:r>
                      <a:r>
                        <a:rPr lang="en-GB" sz="1100" baseline="0" dirty="0">
                          <a:solidFill>
                            <a:srgbClr val="000000"/>
                          </a:solidFill>
                          <a:latin typeface="Helvetica Neue"/>
                          <a:ea typeface="Helvetica Neue"/>
                          <a:cs typeface="Helvetica Neue"/>
                          <a:sym typeface="Helvetica Neue"/>
                        </a:rPr>
                        <a:t> (short boot). Participated in the First Crusade Imprisoned by his younger brother, Henry, in 1105-06 where he lived until his death.</a:t>
                      </a:r>
                      <a:endParaRPr sz="1100" dirty="0">
                        <a:solidFill>
                          <a:srgbClr val="000000"/>
                        </a:solidFill>
                        <a:latin typeface="Helvetica Neue"/>
                        <a:ea typeface="Helvetica Neue"/>
                        <a:cs typeface="Helvetica Neue"/>
                        <a:sym typeface="Helvetica Neue"/>
                      </a:endParaRPr>
                    </a:p>
                  </a:txBody>
                  <a:tcPr marL="50800" marR="50800" marT="50800" marB="50800">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B w="38100" cap="flat" cmpd="sng">
                      <a:solidFill>
                        <a:srgbClr val="DE6A1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886945522"/>
              </p:ext>
            </p:extLst>
          </p:nvPr>
        </p:nvGraphicFramePr>
        <p:xfrm>
          <a:off x="2867025" y="1321568"/>
          <a:ext cx="6418866" cy="6412624"/>
        </p:xfrm>
        <a:graphic>
          <a:graphicData uri="http://schemas.openxmlformats.org/drawingml/2006/table">
            <a:tbl>
              <a:tblPr firstRow="1">
                <a:noFill/>
                <a:tableStyleId>{852B4E0E-E1B5-4763-9CB3-ECF953B0035A}</a:tableStyleId>
              </a:tblPr>
              <a:tblGrid>
                <a:gridCol w="6418866">
                  <a:extLst>
                    <a:ext uri="{9D8B030D-6E8A-4147-A177-3AD203B41FA5}">
                      <a16:colId xmlns:a16="http://schemas.microsoft.com/office/drawing/2014/main" val="20000"/>
                    </a:ext>
                  </a:extLst>
                </a:gridCol>
              </a:tblGrid>
              <a:tr h="439952">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The Feudal System</a:t>
                      </a:r>
                      <a:endParaRPr sz="20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5972672">
                <a:tc>
                  <a:txBody>
                    <a:bodyPr/>
                    <a:lstStyle/>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Before the Norman</a:t>
                      </a:r>
                      <a:r>
                        <a:rPr lang="en-GB" baseline="0" dirty="0">
                          <a:latin typeface="Helvetica Neue"/>
                          <a:ea typeface="Helvetica Neue"/>
                          <a:cs typeface="Helvetica Neue"/>
                          <a:sym typeface="Helvetica Neue"/>
                        </a:rPr>
                        <a:t> invasion, England was ruled by the King and his earls (</a:t>
                      </a:r>
                      <a:r>
                        <a:rPr lang="en-GB" baseline="0" dirty="0">
                          <a:solidFill>
                            <a:schemeClr val="accent3"/>
                          </a:solidFill>
                          <a:latin typeface="Helvetica Neue"/>
                          <a:ea typeface="Helvetica Neue"/>
                          <a:cs typeface="Helvetica Neue"/>
                          <a:sym typeface="Helvetica Neue"/>
                        </a:rPr>
                        <a:t>aristocracy</a:t>
                      </a:r>
                      <a:r>
                        <a:rPr lang="en-GB" baseline="0" dirty="0">
                          <a:latin typeface="Helvetica Neue"/>
                          <a:ea typeface="Helvetica Neue"/>
                          <a:cs typeface="Helvetica Neue"/>
                          <a:sym typeface="Helvetica Neue"/>
                        </a:rPr>
                        <a:t>). Their form of feudalism was based no lordship and </a:t>
                      </a:r>
                      <a:r>
                        <a:rPr lang="en-GB" baseline="0" dirty="0">
                          <a:solidFill>
                            <a:schemeClr val="accent3"/>
                          </a:solidFill>
                          <a:latin typeface="Helvetica Neue"/>
                          <a:ea typeface="Helvetica Neue"/>
                          <a:cs typeface="Helvetica Neue"/>
                          <a:sym typeface="Helvetica Neue"/>
                        </a:rPr>
                        <a:t>patronage</a:t>
                      </a:r>
                      <a:r>
                        <a:rPr lang="en-GB" baseline="0" dirty="0">
                          <a:latin typeface="Helvetica Neue"/>
                          <a:ea typeface="Helvetica Neue"/>
                          <a:cs typeface="Helvetica Neue"/>
                          <a:sym typeface="Helvetica Neue"/>
                        </a:rPr>
                        <a:t>. The Norman feudal system was based on favour and reward.</a:t>
                      </a:r>
                      <a:endParaRPr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8" name="Google Shape;68;p14"/>
          <p:cNvGraphicFramePr/>
          <p:nvPr>
            <p:extLst>
              <p:ext uri="{D42A27DB-BD31-4B8C-83A1-F6EECF244321}">
                <p14:modId xmlns:p14="http://schemas.microsoft.com/office/powerpoint/2010/main" val="4055455311"/>
              </p:ext>
            </p:extLst>
          </p:nvPr>
        </p:nvGraphicFramePr>
        <p:xfrm>
          <a:off x="232667" y="1324756"/>
          <a:ext cx="2434333" cy="6925622"/>
        </p:xfrm>
        <a:graphic>
          <a:graphicData uri="http://schemas.openxmlformats.org/drawingml/2006/table">
            <a:tbl>
              <a:tblPr firstRow="1">
                <a:noFill/>
                <a:tableStyleId>{852B4E0E-E1B5-4763-9CB3-ECF953B0035A}</a:tableStyleId>
              </a:tblPr>
              <a:tblGrid>
                <a:gridCol w="698380">
                  <a:extLst>
                    <a:ext uri="{9D8B030D-6E8A-4147-A177-3AD203B41FA5}">
                      <a16:colId xmlns:a16="http://schemas.microsoft.com/office/drawing/2014/main" val="20000"/>
                    </a:ext>
                  </a:extLst>
                </a:gridCol>
                <a:gridCol w="1735953">
                  <a:extLst>
                    <a:ext uri="{9D8B030D-6E8A-4147-A177-3AD203B41FA5}">
                      <a16:colId xmlns:a16="http://schemas.microsoft.com/office/drawing/2014/main" val="20001"/>
                    </a:ext>
                  </a:extLst>
                </a:gridCol>
              </a:tblGrid>
              <a:tr h="389744">
                <a:tc gridSpan="2">
                  <a:txBody>
                    <a:bodyPr/>
                    <a:lstStyle/>
                    <a:p>
                      <a:pPr marL="0" lvl="0" indent="0" algn="ctr" rtl="0">
                        <a:spcBef>
                          <a:spcPts val="0"/>
                        </a:spcBef>
                        <a:spcAft>
                          <a:spcPts val="0"/>
                        </a:spcAft>
                        <a:buNone/>
                      </a:pPr>
                      <a:r>
                        <a:rPr lang="en-US" sz="1800" b="1" dirty="0">
                          <a:solidFill>
                            <a:srgbClr val="FFFFFF"/>
                          </a:solidFill>
                          <a:latin typeface="Helvetica"/>
                          <a:ea typeface="Helvetica"/>
                          <a:cs typeface="Helvetica"/>
                          <a:sym typeface="Helvetica"/>
                        </a:rPr>
                        <a:t>Key dates</a:t>
                      </a:r>
                      <a:endParaRPr sz="1800" b="1" dirty="0">
                        <a:solidFill>
                          <a:srgbClr val="FFFFFF"/>
                        </a:solidFill>
                        <a:latin typeface="Helvetica"/>
                        <a:ea typeface="Helvetica"/>
                        <a:cs typeface="Helvetica"/>
                        <a:sym typeface="Helvetica"/>
                      </a:endParaRPr>
                    </a:p>
                  </a:txBody>
                  <a:tcPr marL="50800" marR="50800" marT="50800" marB="50800" anchor="ctr">
                    <a:lnL w="38100" cap="flat" cmpd="sng">
                      <a:solidFill>
                        <a:srgbClr val="00882B"/>
                      </a:solidFill>
                      <a:prstDash val="solid"/>
                      <a:round/>
                      <a:headEnd type="none" w="sm" len="sm"/>
                      <a:tailEnd type="none" w="sm" len="sm"/>
                    </a:lnL>
                    <a:lnR w="38100" cap="flat" cmpd="sng">
                      <a:solidFill>
                        <a:srgbClr val="00882B"/>
                      </a:solidFill>
                      <a:prstDash val="solid"/>
                      <a:round/>
                      <a:headEnd type="none" w="sm" len="sm"/>
                      <a:tailEnd type="none" w="sm" len="sm"/>
                    </a:lnR>
                    <a:lnT w="38100"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solidFill>
                      <a:srgbClr val="00882B"/>
                    </a:solidFill>
                  </a:tcPr>
                </a:tc>
                <a:tc hMerge="1">
                  <a:txBody>
                    <a:bodyPr/>
                    <a:lstStyle/>
                    <a:p>
                      <a:endParaRPr lang="en-US"/>
                    </a:p>
                  </a:txBody>
                  <a:tcPr/>
                </a:tc>
                <a:extLst>
                  <a:ext uri="{0D108BD9-81ED-4DB2-BD59-A6C34878D82A}">
                    <a16:rowId xmlns:a16="http://schemas.microsoft.com/office/drawing/2014/main" val="10000"/>
                  </a:ext>
                </a:extLst>
              </a:tr>
              <a:tr h="568825">
                <a:tc>
                  <a:txBody>
                    <a:bodyPr/>
                    <a:lstStyle/>
                    <a:p>
                      <a:pPr marL="0" lvl="0" indent="0" algn="l" rtl="0">
                        <a:lnSpc>
                          <a:spcPct val="115000"/>
                        </a:lnSpc>
                        <a:spcBef>
                          <a:spcPts val="0"/>
                        </a:spcBef>
                        <a:spcAft>
                          <a:spcPts val="0"/>
                        </a:spcAft>
                        <a:buNone/>
                      </a:pPr>
                      <a:r>
                        <a:rPr lang="en-GB" sz="1500" b="1" dirty="0">
                          <a:highlight>
                            <a:srgbClr val="FFFFFF"/>
                          </a:highlight>
                          <a:latin typeface="Helvetica Neue"/>
                          <a:ea typeface="Helvetica Neue"/>
                          <a:cs typeface="Helvetica Neue"/>
                          <a:sym typeface="Helvetica Neue"/>
                        </a:rPr>
                        <a:t>1068</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500" b="1" dirty="0" err="1">
                          <a:highlight>
                            <a:srgbClr val="FFFFFF"/>
                          </a:highlight>
                          <a:latin typeface="Helvetica Neue"/>
                          <a:ea typeface="Helvetica Neue"/>
                          <a:cs typeface="Helvetica Neue"/>
                          <a:sym typeface="Helvetica Neue"/>
                        </a:rPr>
                        <a:t>Fyrd</a:t>
                      </a:r>
                      <a:r>
                        <a:rPr lang="en-GB" sz="1500" b="1" dirty="0">
                          <a:highlight>
                            <a:srgbClr val="FFFFFF"/>
                          </a:highlight>
                          <a:latin typeface="Helvetica Neue"/>
                          <a:ea typeface="Helvetica Neue"/>
                          <a:cs typeface="Helvetica Neue"/>
                          <a:sym typeface="Helvetica Neue"/>
                        </a:rPr>
                        <a:t> used to</a:t>
                      </a:r>
                      <a:r>
                        <a:rPr lang="en-GB" sz="1500" b="1" baseline="0" dirty="0">
                          <a:highlight>
                            <a:srgbClr val="FFFFFF"/>
                          </a:highlight>
                          <a:latin typeface="Helvetica Neue"/>
                          <a:ea typeface="Helvetica Neue"/>
                          <a:cs typeface="Helvetica Neue"/>
                          <a:sym typeface="Helvetica Neue"/>
                        </a:rPr>
                        <a:t> deal with rebellion at Exeter</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1"/>
                  </a:ext>
                </a:extLst>
              </a:tr>
              <a:tr h="568825">
                <a:tc>
                  <a:txBody>
                    <a:bodyPr/>
                    <a:lstStyle/>
                    <a:p>
                      <a:pPr marL="0" lvl="0" indent="0" algn="l" rtl="0">
                        <a:lnSpc>
                          <a:spcPct val="115000"/>
                        </a:lnSpc>
                        <a:spcBef>
                          <a:spcPts val="0"/>
                        </a:spcBef>
                        <a:spcAft>
                          <a:spcPts val="0"/>
                        </a:spcAft>
                        <a:buNone/>
                      </a:pPr>
                      <a:r>
                        <a:rPr lang="en-GB" sz="1500" b="1" dirty="0">
                          <a:highlight>
                            <a:srgbClr val="FFFFFF"/>
                          </a:highlight>
                          <a:latin typeface="Helvetica Neue"/>
                          <a:ea typeface="Helvetica Neue"/>
                          <a:cs typeface="Helvetica Neue"/>
                          <a:sym typeface="Helvetica Neue"/>
                        </a:rPr>
                        <a:t>1075</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500" b="1" dirty="0" err="1">
                          <a:highlight>
                            <a:srgbClr val="FFFFFF"/>
                          </a:highlight>
                          <a:latin typeface="Helvetica Neue"/>
                          <a:ea typeface="Helvetica Neue"/>
                          <a:cs typeface="Helvetica Neue"/>
                          <a:sym typeface="Helvetica Neue"/>
                        </a:rPr>
                        <a:t>Fyrd</a:t>
                      </a:r>
                      <a:r>
                        <a:rPr lang="en-GB" sz="1500" b="1" dirty="0">
                          <a:highlight>
                            <a:srgbClr val="FFFFFF"/>
                          </a:highlight>
                          <a:latin typeface="Helvetica Neue"/>
                          <a:ea typeface="Helvetica Neue"/>
                          <a:cs typeface="Helvetica Neue"/>
                          <a:sym typeface="Helvetica Neue"/>
                        </a:rPr>
                        <a:t> used to deal with Rebellion of Norman</a:t>
                      </a:r>
                      <a:r>
                        <a:rPr lang="en-GB" sz="1500" b="1" baseline="0" dirty="0">
                          <a:highlight>
                            <a:srgbClr val="FFFFFF"/>
                          </a:highlight>
                          <a:latin typeface="Helvetica Neue"/>
                          <a:ea typeface="Helvetica Neue"/>
                          <a:cs typeface="Helvetica Neue"/>
                          <a:sym typeface="Helvetica Neue"/>
                        </a:rPr>
                        <a:t> Earls and the rebellion in East Anglia</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2"/>
                  </a:ext>
                </a:extLst>
              </a:tr>
              <a:tr h="568825">
                <a:tc>
                  <a:txBody>
                    <a:bodyPr/>
                    <a:lstStyle/>
                    <a:p>
                      <a:pPr marL="0" lvl="0" indent="0" algn="l" rtl="0">
                        <a:lnSpc>
                          <a:spcPct val="115000"/>
                        </a:lnSpc>
                        <a:spcBef>
                          <a:spcPts val="0"/>
                        </a:spcBef>
                        <a:spcAft>
                          <a:spcPts val="0"/>
                        </a:spcAft>
                        <a:buNone/>
                      </a:pPr>
                      <a:r>
                        <a:rPr lang="en-GB" sz="1500" b="1" dirty="0">
                          <a:highlight>
                            <a:srgbClr val="FFFFFF"/>
                          </a:highlight>
                          <a:latin typeface="Helvetica Neue"/>
                          <a:ea typeface="Helvetica Neue"/>
                          <a:cs typeface="Helvetica Neue"/>
                          <a:sym typeface="Helvetica Neue"/>
                        </a:rPr>
                        <a:t>1075</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500" b="1" dirty="0" err="1">
                          <a:highlight>
                            <a:srgbClr val="FFFFFF"/>
                          </a:highlight>
                          <a:latin typeface="Helvetica Neue"/>
                          <a:ea typeface="Helvetica Neue"/>
                          <a:cs typeface="Helvetica Neue"/>
                          <a:sym typeface="Helvetica Neue"/>
                        </a:rPr>
                        <a:t>Waltheof</a:t>
                      </a:r>
                      <a:r>
                        <a:rPr lang="en-GB" sz="1500" b="1" dirty="0">
                          <a:highlight>
                            <a:srgbClr val="FFFFFF"/>
                          </a:highlight>
                          <a:latin typeface="Helvetica Neue"/>
                          <a:ea typeface="Helvetica Neue"/>
                          <a:cs typeface="Helvetica Neue"/>
                          <a:sym typeface="Helvetica Neue"/>
                        </a:rPr>
                        <a:t>, last remaining English earl, removed from position</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3"/>
                  </a:ext>
                </a:extLst>
              </a:tr>
              <a:tr h="568825">
                <a:tc>
                  <a:txBody>
                    <a:bodyPr/>
                    <a:lstStyle/>
                    <a:p>
                      <a:pPr marL="0" lvl="0" indent="0" algn="l" rtl="0">
                        <a:lnSpc>
                          <a:spcPct val="115000"/>
                        </a:lnSpc>
                        <a:spcBef>
                          <a:spcPts val="0"/>
                        </a:spcBef>
                        <a:spcAft>
                          <a:spcPts val="0"/>
                        </a:spcAft>
                        <a:buNone/>
                      </a:pPr>
                      <a:r>
                        <a:rPr lang="en-GB" sz="1500" b="1" dirty="0">
                          <a:highlight>
                            <a:srgbClr val="FFFFFF"/>
                          </a:highlight>
                          <a:latin typeface="Helvetica Neue"/>
                          <a:ea typeface="Helvetica Neue"/>
                          <a:cs typeface="Helvetica Neue"/>
                          <a:sym typeface="Helvetica Neue"/>
                        </a:rPr>
                        <a:t>1076</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500" b="1" dirty="0" err="1">
                          <a:highlight>
                            <a:srgbClr val="FFFFFF"/>
                          </a:highlight>
                          <a:latin typeface="Helvetica Neue"/>
                          <a:ea typeface="Helvetica Neue"/>
                          <a:cs typeface="Helvetica Neue"/>
                          <a:sym typeface="Helvetica Neue"/>
                        </a:rPr>
                        <a:t>Waltheof</a:t>
                      </a:r>
                      <a:r>
                        <a:rPr lang="en-GB" sz="1500" b="1" dirty="0">
                          <a:highlight>
                            <a:srgbClr val="FFFFFF"/>
                          </a:highlight>
                          <a:latin typeface="Helvetica Neue"/>
                          <a:ea typeface="Helvetica Neue"/>
                          <a:cs typeface="Helvetica Neue"/>
                          <a:sym typeface="Helvetica Neue"/>
                        </a:rPr>
                        <a:t> beheaded</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4"/>
                  </a:ext>
                </a:extLst>
              </a:tr>
              <a:tr h="568825">
                <a:tc>
                  <a:txBody>
                    <a:bodyPr/>
                    <a:lstStyle/>
                    <a:p>
                      <a:pPr marL="0" lvl="0" indent="0" algn="l" rtl="0">
                        <a:lnSpc>
                          <a:spcPct val="115000"/>
                        </a:lnSpc>
                        <a:spcBef>
                          <a:spcPts val="0"/>
                        </a:spcBef>
                        <a:spcAft>
                          <a:spcPts val="0"/>
                        </a:spcAft>
                        <a:buNone/>
                      </a:pPr>
                      <a:r>
                        <a:rPr lang="en-GB" sz="1500" b="1" dirty="0">
                          <a:highlight>
                            <a:srgbClr val="FFFFFF"/>
                          </a:highlight>
                          <a:latin typeface="Helvetica Neue"/>
                          <a:ea typeface="Helvetica Neue"/>
                          <a:cs typeface="Helvetica Neue"/>
                          <a:sym typeface="Helvetica Neue"/>
                        </a:rPr>
                        <a:t>1085</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500" b="1" dirty="0">
                          <a:highlight>
                            <a:srgbClr val="FFFFFF"/>
                          </a:highlight>
                          <a:latin typeface="Helvetica Neue"/>
                          <a:ea typeface="Helvetica Neue"/>
                          <a:cs typeface="Helvetica Neue"/>
                          <a:sym typeface="Helvetica Neue"/>
                        </a:rPr>
                        <a:t>Survey of England agreed</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5"/>
                  </a:ext>
                </a:extLst>
              </a:tr>
              <a:tr h="568825">
                <a:tc>
                  <a:txBody>
                    <a:bodyPr/>
                    <a:lstStyle/>
                    <a:p>
                      <a:pPr marL="0" lvl="0" indent="0" algn="l" rtl="0">
                        <a:lnSpc>
                          <a:spcPct val="115000"/>
                        </a:lnSpc>
                        <a:spcBef>
                          <a:spcPts val="0"/>
                        </a:spcBef>
                        <a:spcAft>
                          <a:spcPts val="0"/>
                        </a:spcAft>
                        <a:buNone/>
                      </a:pPr>
                      <a:r>
                        <a:rPr lang="en-GB" sz="1500" b="1" dirty="0">
                          <a:highlight>
                            <a:srgbClr val="FFFFFF"/>
                          </a:highlight>
                          <a:latin typeface="Helvetica Neue"/>
                          <a:ea typeface="Helvetica Neue"/>
                          <a:cs typeface="Helvetica Neue"/>
                          <a:sym typeface="Helvetica Neue"/>
                        </a:rPr>
                        <a:t>1086</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500" b="1" dirty="0" err="1">
                          <a:highlight>
                            <a:srgbClr val="FFFFFF"/>
                          </a:highlight>
                          <a:latin typeface="Helvetica Neue"/>
                          <a:ea typeface="Helvetica Neue"/>
                          <a:cs typeface="Helvetica Neue"/>
                          <a:sym typeface="Helvetica Neue"/>
                        </a:rPr>
                        <a:t>Domesday</a:t>
                      </a:r>
                      <a:r>
                        <a:rPr lang="en-GB" sz="1500" b="1" dirty="0">
                          <a:highlight>
                            <a:srgbClr val="FFFFFF"/>
                          </a:highlight>
                          <a:latin typeface="Helvetica Neue"/>
                          <a:ea typeface="Helvetica Neue"/>
                          <a:cs typeface="Helvetica Neue"/>
                          <a:sym typeface="Helvetica Neue"/>
                        </a:rPr>
                        <a:t> Survey</a:t>
                      </a:r>
                      <a:endParaRPr sz="15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026" name="Picture 2" descr="C:\Users\ddavies\AppData\Local\Microsoft\Windows\Temporary Internet Files\Content.Outlook\3NNSHATN\file-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553083"/>
            <a:ext cx="2438400" cy="24288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67025" y="2553083"/>
            <a:ext cx="4000500" cy="2462213"/>
          </a:xfrm>
          <a:prstGeom prst="rect">
            <a:avLst/>
          </a:prstGeom>
          <a:noFill/>
        </p:spPr>
        <p:txBody>
          <a:bodyPr wrap="square" rtlCol="0">
            <a:spAutoFit/>
          </a:bodyPr>
          <a:lstStyle/>
          <a:p>
            <a:r>
              <a:rPr lang="en-GB" dirty="0">
                <a:latin typeface="Helvetica Neue" panose="020B0604020202020204" charset="0"/>
              </a:rPr>
              <a:t>This system was based on give and take and was similar to what already existed in England. However, land (</a:t>
            </a:r>
            <a:r>
              <a:rPr lang="en-GB" dirty="0">
                <a:solidFill>
                  <a:schemeClr val="accent3"/>
                </a:solidFill>
                <a:latin typeface="Helvetica Neue" panose="020B0604020202020204" charset="0"/>
              </a:rPr>
              <a:t>fief</a:t>
            </a:r>
            <a:r>
              <a:rPr lang="en-GB" dirty="0">
                <a:latin typeface="Helvetica Neue" panose="020B0604020202020204" charset="0"/>
              </a:rPr>
              <a:t>) ownership remained with William himself who used the nobles (</a:t>
            </a:r>
            <a:r>
              <a:rPr lang="en-GB" dirty="0">
                <a:solidFill>
                  <a:schemeClr val="accent3"/>
                </a:solidFill>
                <a:latin typeface="Helvetica Neue" panose="020B0604020202020204" charset="0"/>
              </a:rPr>
              <a:t>barons/tenants-in-chie</a:t>
            </a:r>
            <a:r>
              <a:rPr lang="en-GB" dirty="0">
                <a:latin typeface="Helvetica Neue" panose="020B0604020202020204" charset="0"/>
              </a:rPr>
              <a:t>f) to run (</a:t>
            </a:r>
            <a:r>
              <a:rPr lang="en-GB" dirty="0">
                <a:solidFill>
                  <a:schemeClr val="accent3"/>
                </a:solidFill>
                <a:latin typeface="Helvetica Neue" panose="020B0604020202020204" charset="0"/>
              </a:rPr>
              <a:t>administer</a:t>
            </a:r>
            <a:r>
              <a:rPr lang="en-GB" dirty="0">
                <a:latin typeface="Helvetica Neue" panose="020B0604020202020204" charset="0"/>
              </a:rPr>
              <a:t>) the country. Peasants (</a:t>
            </a:r>
            <a:r>
              <a:rPr lang="en-GB" dirty="0" err="1">
                <a:solidFill>
                  <a:schemeClr val="accent3"/>
                </a:solidFill>
                <a:latin typeface="Helvetica Neue" panose="020B0604020202020204" charset="0"/>
              </a:rPr>
              <a:t>villeins</a:t>
            </a:r>
            <a:r>
              <a:rPr lang="en-GB" dirty="0">
                <a:latin typeface="Helvetica Neue" panose="020B0604020202020204" charset="0"/>
              </a:rPr>
              <a:t>) worked in the fields. In this way, everyone knew their position in the </a:t>
            </a:r>
            <a:r>
              <a:rPr lang="en-GB" dirty="0">
                <a:solidFill>
                  <a:schemeClr val="accent3"/>
                </a:solidFill>
                <a:latin typeface="Helvetica Neue" panose="020B0604020202020204" charset="0"/>
              </a:rPr>
              <a:t>social</a:t>
            </a:r>
            <a:r>
              <a:rPr lang="en-GB" dirty="0">
                <a:latin typeface="Helvetica Neue" panose="020B0604020202020204" charset="0"/>
              </a:rPr>
              <a:t> </a:t>
            </a:r>
            <a:r>
              <a:rPr lang="en-GB" dirty="0">
                <a:solidFill>
                  <a:schemeClr val="accent3"/>
                </a:solidFill>
                <a:latin typeface="Helvetica Neue" panose="020B0604020202020204" charset="0"/>
              </a:rPr>
              <a:t>hierarchy</a:t>
            </a:r>
            <a:r>
              <a:rPr lang="en-GB" dirty="0">
                <a:latin typeface="Helvetica Neue" panose="020B0604020202020204" charset="0"/>
              </a:rPr>
              <a:t>. By a process of </a:t>
            </a:r>
            <a:r>
              <a:rPr lang="en-GB" dirty="0">
                <a:solidFill>
                  <a:schemeClr val="accent3"/>
                </a:solidFill>
                <a:latin typeface="Helvetica Neue" panose="020B0604020202020204" charset="0"/>
              </a:rPr>
              <a:t>subinfeudation</a:t>
            </a:r>
            <a:r>
              <a:rPr lang="en-GB" dirty="0">
                <a:solidFill>
                  <a:schemeClr val="tx1"/>
                </a:solidFill>
                <a:latin typeface="Helvetica Neue" panose="020B0604020202020204" charset="0"/>
              </a:rPr>
              <a:t>, tenants-in-chief could reward their own followers, knights, with smaller grants of land. </a:t>
            </a:r>
            <a:endParaRPr lang="en-GB" dirty="0">
              <a:solidFill>
                <a:schemeClr val="accent3"/>
              </a:solidFill>
              <a:latin typeface="Helvetica Neue" panose="020B0604020202020204" charset="0"/>
            </a:endParaRPr>
          </a:p>
        </p:txBody>
      </p:sp>
      <p:sp>
        <p:nvSpPr>
          <p:cNvPr id="13" name="TextBox 12"/>
          <p:cNvSpPr txBox="1"/>
          <p:nvPr/>
        </p:nvSpPr>
        <p:spPr>
          <a:xfrm>
            <a:off x="2914650" y="4521365"/>
            <a:ext cx="6148614" cy="307777"/>
          </a:xfrm>
          <a:prstGeom prst="rect">
            <a:avLst/>
          </a:prstGeom>
          <a:noFill/>
        </p:spPr>
        <p:txBody>
          <a:bodyPr wrap="square" rtlCol="0">
            <a:spAutoFit/>
          </a:bodyPr>
          <a:lstStyle/>
          <a:p>
            <a:endParaRPr lang="en-GB" dirty="0">
              <a:latin typeface="Helvetica Neue" panose="020B0604020202020204" charset="0"/>
            </a:endParaRPr>
          </a:p>
        </p:txBody>
      </p:sp>
      <p:sp>
        <p:nvSpPr>
          <p:cNvPr id="14" name="TextBox 13"/>
          <p:cNvSpPr txBox="1"/>
          <p:nvPr/>
        </p:nvSpPr>
        <p:spPr>
          <a:xfrm>
            <a:off x="2895600" y="4527880"/>
            <a:ext cx="6167664" cy="307777"/>
          </a:xfrm>
          <a:prstGeom prst="rect">
            <a:avLst/>
          </a:prstGeom>
          <a:noFill/>
        </p:spPr>
        <p:txBody>
          <a:bodyPr wrap="square" rtlCol="0">
            <a:spAutoFit/>
          </a:bodyPr>
          <a:lstStyle/>
          <a:p>
            <a:endParaRPr lang="en-GB" dirty="0">
              <a:solidFill>
                <a:schemeClr val="accent3"/>
              </a:solidFill>
              <a:latin typeface="Helvetica Neue" panose="020B0604020202020204" charset="0"/>
            </a:endParaRPr>
          </a:p>
        </p:txBody>
      </p:sp>
      <p:sp>
        <p:nvSpPr>
          <p:cNvPr id="15" name="TextBox 14"/>
          <p:cNvSpPr txBox="1"/>
          <p:nvPr/>
        </p:nvSpPr>
        <p:spPr>
          <a:xfrm>
            <a:off x="2867025" y="5020442"/>
            <a:ext cx="6305550" cy="2462213"/>
          </a:xfrm>
          <a:prstGeom prst="rect">
            <a:avLst/>
          </a:prstGeom>
          <a:noFill/>
        </p:spPr>
        <p:txBody>
          <a:bodyPr wrap="square" rtlCol="0">
            <a:spAutoFit/>
          </a:bodyPr>
          <a:lstStyle/>
          <a:p>
            <a:r>
              <a:rPr lang="en-GB" dirty="0">
                <a:latin typeface="Helvetica Neue" panose="020B0604020202020204" charset="0"/>
              </a:rPr>
              <a:t>Knights had to provide service to the king; however, they could avoid this service by paying a form of taxation (</a:t>
            </a:r>
            <a:r>
              <a:rPr lang="en-GB" dirty="0" err="1">
                <a:solidFill>
                  <a:schemeClr val="accent3"/>
                </a:solidFill>
                <a:latin typeface="Helvetica Neue" panose="020B0604020202020204" charset="0"/>
              </a:rPr>
              <a:t>scutage</a:t>
            </a:r>
            <a:r>
              <a:rPr lang="en-GB" dirty="0">
                <a:latin typeface="Helvetica Neue" panose="020B0604020202020204" charset="0"/>
              </a:rPr>
              <a:t>) during times of peace. This system of patronage in return for fealty was called </a:t>
            </a:r>
            <a:r>
              <a:rPr lang="en-GB" dirty="0">
                <a:solidFill>
                  <a:schemeClr val="accent3"/>
                </a:solidFill>
                <a:latin typeface="Helvetica Neue" panose="020B0604020202020204" charset="0"/>
              </a:rPr>
              <a:t>fiscal</a:t>
            </a:r>
            <a:r>
              <a:rPr lang="en-GB" dirty="0">
                <a:latin typeface="Helvetica Neue" panose="020B0604020202020204" charset="0"/>
              </a:rPr>
              <a:t> </a:t>
            </a:r>
            <a:r>
              <a:rPr lang="en-GB" dirty="0">
                <a:solidFill>
                  <a:schemeClr val="accent3"/>
                </a:solidFill>
                <a:latin typeface="Helvetica Neue" panose="020B0604020202020204" charset="0"/>
              </a:rPr>
              <a:t>feudalism</a:t>
            </a:r>
            <a:r>
              <a:rPr lang="en-GB" dirty="0">
                <a:latin typeface="Helvetica Neue" panose="020B0604020202020204" charset="0"/>
              </a:rPr>
              <a:t>.</a:t>
            </a:r>
          </a:p>
          <a:p>
            <a:endParaRPr lang="en-GB" dirty="0">
              <a:solidFill>
                <a:schemeClr val="accent3"/>
              </a:solidFill>
              <a:latin typeface="Helvetica Neue" panose="020B0604020202020204" charset="0"/>
            </a:endParaRPr>
          </a:p>
          <a:p>
            <a:r>
              <a:rPr lang="en-GB" dirty="0">
                <a:solidFill>
                  <a:schemeClr val="tx1"/>
                </a:solidFill>
                <a:latin typeface="Helvetica Neue" panose="020B0604020202020204" charset="0"/>
              </a:rPr>
              <a:t>The Church, under Bishop </a:t>
            </a:r>
            <a:r>
              <a:rPr lang="en-GB" dirty="0" err="1">
                <a:solidFill>
                  <a:schemeClr val="tx1"/>
                </a:solidFill>
                <a:latin typeface="Helvetica Neue" panose="020B0604020202020204" charset="0"/>
              </a:rPr>
              <a:t>Odo</a:t>
            </a:r>
            <a:r>
              <a:rPr lang="en-GB" dirty="0">
                <a:solidFill>
                  <a:schemeClr val="tx1"/>
                </a:solidFill>
                <a:latin typeface="Helvetica Neue" panose="020B0604020202020204" charset="0"/>
              </a:rPr>
              <a:t>, also became a major land owner under the Normans owning 25% of the whole of England.</a:t>
            </a:r>
          </a:p>
          <a:p>
            <a:endParaRPr lang="en-GB" dirty="0">
              <a:solidFill>
                <a:schemeClr val="tx1"/>
              </a:solidFill>
              <a:latin typeface="Helvetica Neue" panose="020B0604020202020204" charset="0"/>
            </a:endParaRPr>
          </a:p>
          <a:p>
            <a:r>
              <a:rPr lang="en-GB" dirty="0">
                <a:solidFill>
                  <a:schemeClr val="tx1"/>
                </a:solidFill>
                <a:latin typeface="Helvetica Neue" panose="020B0604020202020204" charset="0"/>
              </a:rPr>
              <a:t> The border of England and Wales was a problem of conflict for William so he made William </a:t>
            </a:r>
            <a:r>
              <a:rPr lang="en-GB" dirty="0" err="1">
                <a:solidFill>
                  <a:schemeClr val="tx1"/>
                </a:solidFill>
                <a:latin typeface="Helvetica Neue" panose="020B0604020202020204" charset="0"/>
              </a:rPr>
              <a:t>FitzOsbern</a:t>
            </a:r>
            <a:r>
              <a:rPr lang="en-GB" dirty="0">
                <a:solidFill>
                  <a:schemeClr val="tx1"/>
                </a:solidFill>
                <a:latin typeface="Helvetica Neue" panose="020B0604020202020204" charset="0"/>
              </a:rPr>
              <a:t> ‘Marcher Lord’. He held wide ranging powers ion this area and ensured it was well </a:t>
            </a:r>
            <a:r>
              <a:rPr lang="en-GB" dirty="0">
                <a:solidFill>
                  <a:schemeClr val="accent3"/>
                </a:solidFill>
                <a:latin typeface="Helvetica Neue" panose="020B0604020202020204" charset="0"/>
              </a:rPr>
              <a:t>garrisoned</a:t>
            </a:r>
            <a:r>
              <a:rPr lang="en-GB" dirty="0">
                <a:solidFill>
                  <a:schemeClr val="tx1"/>
                </a:solidFill>
                <a:latin typeface="Helvetica Neue" panose="020B0604020202020204" charset="0"/>
              </a:rPr>
              <a:t> to protect against any Welsh or Anglo-Saxon invaders. </a:t>
            </a:r>
          </a:p>
        </p:txBody>
      </p:sp>
    </p:spTree>
    <p:extLst>
      <p:ext uri="{BB962C8B-B14F-4D97-AF65-F5344CB8AC3E}">
        <p14:creationId xmlns:p14="http://schemas.microsoft.com/office/powerpoint/2010/main" val="155853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lvl="0" algn="ctr">
              <a:buSzPts val="2700"/>
            </a:pPr>
            <a:r>
              <a:rPr lang="en-US" sz="2700" b="1">
                <a:latin typeface="Helvetica Neue"/>
                <a:ea typeface="Helvetica Neue"/>
                <a:cs typeface="Helvetica Neue"/>
                <a:sym typeface="Helvetica Neue"/>
              </a:rPr>
              <a:t>Feudalism and government</a:t>
            </a:r>
            <a:endParaRPr lang="en-US" sz="2700" b="1" dirty="0">
              <a:latin typeface="Helvetica Neue"/>
              <a:ea typeface="Helvetica Neue"/>
              <a:cs typeface="Helvetica Neue"/>
              <a:sym typeface="Helvetica Neue"/>
            </a:endParaRPr>
          </a:p>
        </p:txBody>
      </p:sp>
      <p:graphicFrame>
        <p:nvGraphicFramePr>
          <p:cNvPr id="77" name="Google Shape;77;p15"/>
          <p:cNvGraphicFramePr/>
          <p:nvPr>
            <p:extLst>
              <p:ext uri="{D42A27DB-BD31-4B8C-83A1-F6EECF244321}">
                <p14:modId xmlns:p14="http://schemas.microsoft.com/office/powerpoint/2010/main" val="3081626544"/>
              </p:ext>
            </p:extLst>
          </p:nvPr>
        </p:nvGraphicFramePr>
        <p:xfrm>
          <a:off x="232667" y="8315063"/>
          <a:ext cx="12501775" cy="1171837"/>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148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734957">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400" dirty="0">
                          <a:latin typeface="Helvetica Neue"/>
                          <a:ea typeface="Helvetica Neue"/>
                          <a:cs typeface="Helvetica Neue"/>
                          <a:sym typeface="Helvetica Neue"/>
                        </a:rPr>
                        <a:t>Aristocracy,</a:t>
                      </a:r>
                      <a:r>
                        <a:rPr lang="en-GB" sz="1400" baseline="0" dirty="0">
                          <a:latin typeface="Helvetica Neue"/>
                          <a:ea typeface="Helvetica Neue"/>
                          <a:cs typeface="Helvetica Neue"/>
                          <a:sym typeface="Helvetica Neue"/>
                        </a:rPr>
                        <a:t> feudal system, patronage, administration, </a:t>
                      </a:r>
                      <a:r>
                        <a:rPr lang="en-GB" sz="1400" baseline="0" dirty="0" err="1">
                          <a:latin typeface="Helvetica Neue"/>
                          <a:ea typeface="Helvetica Neue"/>
                          <a:cs typeface="Helvetica Neue"/>
                          <a:sym typeface="Helvetica Neue"/>
                        </a:rPr>
                        <a:t>villein</a:t>
                      </a:r>
                      <a:r>
                        <a:rPr lang="en-GB" sz="1400" baseline="0" dirty="0">
                          <a:latin typeface="Helvetica Neue"/>
                          <a:ea typeface="Helvetica Neue"/>
                          <a:cs typeface="Helvetica Neue"/>
                          <a:sym typeface="Helvetica Neue"/>
                        </a:rPr>
                        <a:t>, baron, social hierarchy, fief, tenants-in-chief, subinfeudation, </a:t>
                      </a:r>
                      <a:r>
                        <a:rPr lang="en-GB" sz="1400" baseline="0" dirty="0" err="1">
                          <a:latin typeface="Helvetica Neue"/>
                          <a:ea typeface="Helvetica Neue"/>
                          <a:cs typeface="Helvetica Neue"/>
                          <a:sym typeface="Helvetica Neue"/>
                        </a:rPr>
                        <a:t>scutage</a:t>
                      </a:r>
                      <a:r>
                        <a:rPr lang="en-GB" sz="1400" baseline="0" dirty="0">
                          <a:latin typeface="Helvetica Neue"/>
                          <a:ea typeface="Helvetica Neue"/>
                          <a:cs typeface="Helvetica Neue"/>
                          <a:sym typeface="Helvetica Neue"/>
                        </a:rPr>
                        <a:t>, fiscal feudalism, garrison, geld, hides, ploughs, hundred, mortgage, sheriff, </a:t>
                      </a:r>
                      <a:r>
                        <a:rPr lang="en-GB" sz="1400" baseline="0" dirty="0" err="1">
                          <a:latin typeface="Helvetica Neue"/>
                          <a:ea typeface="Helvetica Neue"/>
                          <a:cs typeface="Helvetica Neue"/>
                          <a:sym typeface="Helvetica Neue"/>
                        </a:rPr>
                        <a:t>honorial</a:t>
                      </a:r>
                      <a:r>
                        <a:rPr lang="en-GB" sz="1400" baseline="0" dirty="0">
                          <a:latin typeface="Helvetica Neue"/>
                          <a:ea typeface="Helvetica Neue"/>
                          <a:cs typeface="Helvetica Neue"/>
                          <a:sym typeface="Helvetica Neue"/>
                        </a:rPr>
                        <a:t> court, jury, primogeniture, ecclesiastical, </a:t>
                      </a:r>
                      <a:r>
                        <a:rPr lang="en-GB" sz="1400" baseline="0" dirty="0" err="1">
                          <a:latin typeface="Helvetica Neue"/>
                          <a:ea typeface="Helvetica Neue"/>
                          <a:cs typeface="Helvetica Neue"/>
                          <a:sym typeface="Helvetica Neue"/>
                        </a:rPr>
                        <a:t>murdrum</a:t>
                      </a:r>
                      <a:r>
                        <a:rPr lang="en-GB" sz="1400" baseline="0" dirty="0">
                          <a:latin typeface="Helvetica Neue"/>
                          <a:ea typeface="Helvetica Neue"/>
                          <a:cs typeface="Helvetica Neue"/>
                          <a:sym typeface="Helvetica Neue"/>
                        </a:rPr>
                        <a:t> fine, mutilation, ordeal</a:t>
                      </a:r>
                      <a:endParaRPr lang="en-GB" sz="1400" dirty="0">
                        <a:latin typeface="Helvetica Neue"/>
                        <a:ea typeface="Helvetica Neue"/>
                        <a:cs typeface="Helvetica Neue"/>
                        <a:sym typeface="Helvetica Neue"/>
                      </a:endParaRP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8" name="Google Shape;78;p15"/>
          <p:cNvGraphicFramePr/>
          <p:nvPr>
            <p:extLst>
              <p:ext uri="{D42A27DB-BD31-4B8C-83A1-F6EECF244321}">
                <p14:modId xmlns:p14="http://schemas.microsoft.com/office/powerpoint/2010/main" val="1059465947"/>
              </p:ext>
            </p:extLst>
          </p:nvPr>
        </p:nvGraphicFramePr>
        <p:xfrm>
          <a:off x="6903675" y="1245561"/>
          <a:ext cx="5833675" cy="6936742"/>
        </p:xfrm>
        <a:graphic>
          <a:graphicData uri="http://schemas.openxmlformats.org/drawingml/2006/table">
            <a:tbl>
              <a:tblPr firstRow="1">
                <a:noFill/>
                <a:tableStyleId>{ECCC51FD-DFF0-4B96-BED9-4D900FAB46A3}</a:tableStyleId>
              </a:tblPr>
              <a:tblGrid>
                <a:gridCol w="5833675">
                  <a:extLst>
                    <a:ext uri="{9D8B030D-6E8A-4147-A177-3AD203B41FA5}">
                      <a16:colId xmlns:a16="http://schemas.microsoft.com/office/drawing/2014/main" val="20000"/>
                    </a:ext>
                  </a:extLst>
                </a:gridCol>
              </a:tblGrid>
              <a:tr h="505227">
                <a:tc>
                  <a:txBody>
                    <a:bodyPr/>
                    <a:lstStyle/>
                    <a:p>
                      <a:pPr marL="0" lvl="0" indent="0" algn="l" rtl="0">
                        <a:spcBef>
                          <a:spcPts val="0"/>
                        </a:spcBef>
                        <a:spcAft>
                          <a:spcPts val="0"/>
                        </a:spcAft>
                        <a:buNone/>
                      </a:pPr>
                      <a:r>
                        <a:rPr lang="en-GB" sz="1800" b="1" dirty="0">
                          <a:solidFill>
                            <a:srgbClr val="FFFFFF"/>
                          </a:solidFill>
                          <a:latin typeface="Helvetica"/>
                          <a:ea typeface="Helvetica"/>
                          <a:cs typeface="Helvetica"/>
                          <a:sym typeface="Helvetica"/>
                        </a:rPr>
                        <a:t>Keeping law and order</a:t>
                      </a:r>
                      <a:endParaRPr sz="1800" b="1" dirty="0">
                        <a:solidFill>
                          <a:srgbClr val="FFFFFF"/>
                        </a:solidFill>
                        <a:latin typeface="Helvetica"/>
                        <a:ea typeface="Helvetica"/>
                        <a:cs typeface="Helvetica"/>
                        <a:sym typeface="Helvetica"/>
                      </a:endParaRPr>
                    </a:p>
                  </a:txBody>
                  <a:tcPr marL="50800" marR="50800" marT="50800" marB="5080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431515">
                <a:tc>
                  <a:txBody>
                    <a:bodyPr/>
                    <a:lstStyle/>
                    <a:p>
                      <a:pPr marL="0" lvl="0" indent="0" algn="l" rtl="0">
                        <a:spcBef>
                          <a:spcPts val="0"/>
                        </a:spcBef>
                        <a:spcAft>
                          <a:spcPts val="0"/>
                        </a:spcAft>
                        <a:buNone/>
                      </a:pPr>
                      <a:r>
                        <a:rPr lang="en-GB" sz="1200" dirty="0"/>
                        <a:t>The Anglo-Saxon law and order system was very effective so William retained many</a:t>
                      </a:r>
                      <a:r>
                        <a:rPr lang="en-GB" sz="1200" baseline="0" dirty="0"/>
                        <a:t> practices.</a:t>
                      </a:r>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endParaRPr lang="en-GB" sz="1200" baseline="0" dirty="0"/>
                    </a:p>
                    <a:p>
                      <a:pPr marL="0" lvl="0" indent="0" algn="l" rtl="0">
                        <a:spcBef>
                          <a:spcPts val="0"/>
                        </a:spcBef>
                        <a:spcAft>
                          <a:spcPts val="0"/>
                        </a:spcAft>
                        <a:buNone/>
                      </a:pPr>
                      <a:r>
                        <a:rPr lang="en-GB" sz="1200" baseline="0" dirty="0"/>
                        <a:t>Regarding punishments, the Anglo-Saxon system was brutal involving capital punishment, </a:t>
                      </a:r>
                      <a:r>
                        <a:rPr lang="en-GB" sz="1200" baseline="0" dirty="0">
                          <a:solidFill>
                            <a:schemeClr val="accent2"/>
                          </a:solidFill>
                        </a:rPr>
                        <a:t>mutilation</a:t>
                      </a:r>
                      <a:r>
                        <a:rPr lang="en-GB" sz="1200" baseline="0" dirty="0"/>
                        <a:t> and the grisly </a:t>
                      </a:r>
                      <a:r>
                        <a:rPr lang="en-GB" sz="1200" baseline="0" dirty="0">
                          <a:solidFill>
                            <a:schemeClr val="accent2"/>
                          </a:solidFill>
                        </a:rPr>
                        <a:t>ordeal</a:t>
                      </a:r>
                      <a:r>
                        <a:rPr lang="en-GB" sz="1200" baseline="0" dirty="0"/>
                        <a:t> system. The Normans continued this but a new ordeal:</a:t>
                      </a:r>
                    </a:p>
                    <a:p>
                      <a:pPr marL="0" lvl="0" indent="0" algn="l" rtl="0">
                        <a:spcBef>
                          <a:spcPts val="0"/>
                        </a:spcBef>
                        <a:spcAft>
                          <a:spcPts val="0"/>
                        </a:spcAft>
                        <a:buNone/>
                      </a:pPr>
                      <a:endParaRPr lang="en-GB" sz="1200" baseline="0" dirty="0"/>
                    </a:p>
                    <a:p>
                      <a:pPr marL="342900" lvl="0" indent="-342900" algn="l" rtl="0">
                        <a:spcBef>
                          <a:spcPts val="0"/>
                        </a:spcBef>
                        <a:spcAft>
                          <a:spcPts val="0"/>
                        </a:spcAft>
                        <a:buFont typeface="+mj-lt"/>
                        <a:buAutoNum type="arabicPeriod"/>
                      </a:pPr>
                      <a:r>
                        <a:rPr lang="en-GB" sz="1200" baseline="0" dirty="0"/>
                        <a:t>Ordeal by fire (Anglo-Saxon)</a:t>
                      </a:r>
                    </a:p>
                    <a:p>
                      <a:pPr marL="342900" lvl="0" indent="-342900" algn="l" rtl="0">
                        <a:spcBef>
                          <a:spcPts val="0"/>
                        </a:spcBef>
                        <a:spcAft>
                          <a:spcPts val="0"/>
                        </a:spcAft>
                        <a:buFont typeface="+mj-lt"/>
                        <a:buAutoNum type="arabicPeriod"/>
                      </a:pPr>
                      <a:r>
                        <a:rPr lang="en-GB" sz="1200" baseline="0" dirty="0"/>
                        <a:t>Ordeal by water )Anglo-Saxon)</a:t>
                      </a:r>
                    </a:p>
                    <a:p>
                      <a:pPr marL="342900" lvl="0" indent="-342900" algn="l" rtl="0">
                        <a:spcBef>
                          <a:spcPts val="0"/>
                        </a:spcBef>
                        <a:spcAft>
                          <a:spcPts val="0"/>
                        </a:spcAft>
                        <a:buFont typeface="+mj-lt"/>
                        <a:buAutoNum type="arabicPeriod"/>
                      </a:pPr>
                      <a:r>
                        <a:rPr lang="en-GB" sz="1200" baseline="0" dirty="0"/>
                        <a:t>Ordeal by combat (Norman)</a:t>
                      </a:r>
                    </a:p>
                    <a:p>
                      <a:pPr marL="342900" lvl="0" indent="-342900" algn="l" rtl="0">
                        <a:spcBef>
                          <a:spcPts val="0"/>
                        </a:spcBef>
                        <a:spcAft>
                          <a:spcPts val="0"/>
                        </a:spcAft>
                        <a:buFont typeface="+mj-lt"/>
                        <a:buAutoNum type="arabicPeriod"/>
                      </a:pPr>
                      <a:endParaRPr lang="en-GB" sz="1200" baseline="0" dirty="0"/>
                    </a:p>
                    <a:p>
                      <a:pPr marL="0" lvl="0" indent="0" algn="l" rtl="0">
                        <a:spcBef>
                          <a:spcPts val="0"/>
                        </a:spcBef>
                        <a:spcAft>
                          <a:spcPts val="0"/>
                        </a:spcAft>
                        <a:buFont typeface="+mj-lt"/>
                        <a:buNone/>
                      </a:pPr>
                      <a:r>
                        <a:rPr lang="en-GB" sz="1200" baseline="0" dirty="0"/>
                        <a:t>The Normans also introduced Forest Laws whereby anyone caught hunting in the forests could be severely punished.</a:t>
                      </a:r>
                      <a:endParaRPr sz="1200" dirty="0"/>
                    </a:p>
                  </a:txBody>
                  <a:tcPr marL="91425" marR="95250"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1260448778"/>
              </p:ext>
            </p:extLst>
          </p:nvPr>
        </p:nvGraphicFramePr>
        <p:xfrm>
          <a:off x="246781" y="1212843"/>
          <a:ext cx="6548157" cy="4318000"/>
        </p:xfrm>
        <a:graphic>
          <a:graphicData uri="http://schemas.openxmlformats.org/drawingml/2006/table">
            <a:tbl>
              <a:tblPr firstRow="1">
                <a:noFill/>
                <a:tableStyleId>{852B4E0E-E1B5-4763-9CB3-ECF953B0035A}</a:tableStyleId>
              </a:tblPr>
              <a:tblGrid>
                <a:gridCol w="6548157">
                  <a:extLst>
                    <a:ext uri="{9D8B030D-6E8A-4147-A177-3AD203B41FA5}">
                      <a16:colId xmlns:a16="http://schemas.microsoft.com/office/drawing/2014/main" val="20000"/>
                    </a:ext>
                  </a:extLst>
                </a:gridCol>
              </a:tblGrid>
              <a:tr h="505598">
                <a:tc>
                  <a:txBody>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Helvetica Neue Light"/>
                        <a:buNone/>
                        <a:tabLst/>
                        <a:defRPr/>
                      </a:pPr>
                      <a:r>
                        <a:rPr lang="en-GB" sz="1800" u="none" strike="noStrike" cap="none" dirty="0"/>
                        <a:t>The </a:t>
                      </a:r>
                      <a:r>
                        <a:rPr lang="en-GB" sz="1800" u="none" strike="noStrike" cap="none" dirty="0" err="1"/>
                        <a:t>Domesday</a:t>
                      </a:r>
                      <a:r>
                        <a:rPr lang="en-GB" sz="1800" u="none" strike="noStrike" cap="none" dirty="0"/>
                        <a:t> Book</a:t>
                      </a:r>
                    </a:p>
                    <a:p>
                      <a:pPr marL="0" marR="0" lvl="0" indent="0" algn="l" rtl="0">
                        <a:lnSpc>
                          <a:spcPct val="100000"/>
                        </a:lnSpc>
                        <a:spcBef>
                          <a:spcPts val="0"/>
                        </a:spcBef>
                        <a:spcAft>
                          <a:spcPts val="0"/>
                        </a:spcAft>
                        <a:buClr>
                          <a:srgbClr val="000000"/>
                        </a:buClr>
                        <a:buSzPts val="2200"/>
                        <a:buFont typeface="Helvetica Neue Light"/>
                        <a:buNone/>
                      </a:pPr>
                      <a:endParaRPr sz="14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3684277">
                <a:tc>
                  <a:txBody>
                    <a:bodyPr/>
                    <a:lstStyle/>
                    <a:p>
                      <a:pPr marL="0" marR="0" lvl="0" indent="0" algn="l" rtl="0">
                        <a:lnSpc>
                          <a:spcPct val="100000"/>
                        </a:lnSpc>
                        <a:spcBef>
                          <a:spcPts val="0"/>
                        </a:spcBef>
                        <a:spcAft>
                          <a:spcPts val="0"/>
                        </a:spcAft>
                        <a:buClr>
                          <a:srgbClr val="000000"/>
                        </a:buClr>
                        <a:buSzPts val="900"/>
                        <a:buFont typeface="Helvetica Neue"/>
                        <a:buNone/>
                      </a:pPr>
                      <a:r>
                        <a:rPr lang="en-GB" sz="1600" dirty="0">
                          <a:latin typeface="Helvetica Neue"/>
                          <a:ea typeface="Helvetica Neue"/>
                          <a:cs typeface="Helvetica Neue"/>
                          <a:sym typeface="Helvetica Neue"/>
                        </a:rPr>
                        <a:t>King William</a:t>
                      </a:r>
                      <a:r>
                        <a:rPr lang="en-GB" sz="1600" baseline="0" dirty="0">
                          <a:latin typeface="Helvetica Neue"/>
                          <a:ea typeface="Helvetica Neue"/>
                          <a:cs typeface="Helvetica Neue"/>
                          <a:sym typeface="Helvetica Neue"/>
                        </a:rPr>
                        <a:t> faced the threat of Viking invasion in 1085 and needed to enforce a tax (</a:t>
                      </a:r>
                      <a:r>
                        <a:rPr lang="en-GB" sz="1600" baseline="0" dirty="0">
                          <a:solidFill>
                            <a:schemeClr val="accent5"/>
                          </a:solidFill>
                          <a:latin typeface="Helvetica Neue"/>
                          <a:ea typeface="Helvetica Neue"/>
                          <a:cs typeface="Helvetica Neue"/>
                          <a:sym typeface="Helvetica Neue"/>
                        </a:rPr>
                        <a:t>geld</a:t>
                      </a:r>
                      <a:r>
                        <a:rPr lang="en-GB" sz="1600" baseline="0" dirty="0">
                          <a:latin typeface="Helvetica Neue"/>
                          <a:ea typeface="Helvetica Neue"/>
                          <a:cs typeface="Helvetica Neue"/>
                          <a:sym typeface="Helvetica Neue"/>
                        </a:rPr>
                        <a:t>) to pay for his army. He ordered for an inventory survey of what people had, to be made to help him raise the tax.</a:t>
                      </a:r>
                    </a:p>
                    <a:p>
                      <a:pPr marL="0" marR="0" lvl="0" indent="0" algn="l" rtl="0">
                        <a:lnSpc>
                          <a:spcPct val="100000"/>
                        </a:lnSpc>
                        <a:spcBef>
                          <a:spcPts val="0"/>
                        </a:spcBef>
                        <a:spcAft>
                          <a:spcPts val="0"/>
                        </a:spcAft>
                        <a:buClr>
                          <a:srgbClr val="000000"/>
                        </a:buClr>
                        <a:buSzPts val="900"/>
                        <a:buFont typeface="Helvetica Neue"/>
                        <a:buNone/>
                      </a:pPr>
                      <a:endParaRPr lang="en-GB" sz="16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GB" sz="1600" baseline="0" dirty="0">
                          <a:latin typeface="Helvetica Neue"/>
                          <a:ea typeface="Helvetica Neue"/>
                          <a:cs typeface="Helvetica Neue"/>
                          <a:sym typeface="Helvetica Neue"/>
                        </a:rPr>
                        <a:t>The survey was carried out in 1086 and written in book form under William II. It became known as ‘Domesday’ or ‘Day of Judgment’.</a:t>
                      </a:r>
                    </a:p>
                    <a:p>
                      <a:pPr marL="0" marR="0" lvl="0" indent="0" algn="l" rtl="0">
                        <a:lnSpc>
                          <a:spcPct val="100000"/>
                        </a:lnSpc>
                        <a:spcBef>
                          <a:spcPts val="0"/>
                        </a:spcBef>
                        <a:spcAft>
                          <a:spcPts val="0"/>
                        </a:spcAft>
                        <a:buClr>
                          <a:srgbClr val="000000"/>
                        </a:buClr>
                        <a:buSzPts val="900"/>
                        <a:buFont typeface="Helvetica Neue"/>
                        <a:buNone/>
                      </a:pPr>
                      <a:endParaRPr lang="en-GB" sz="16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GB" sz="1600" baseline="0" dirty="0">
                          <a:latin typeface="Helvetica Neue"/>
                          <a:ea typeface="Helvetica Neue"/>
                          <a:cs typeface="Helvetica Neue"/>
                          <a:sym typeface="Helvetica Neue"/>
                        </a:rPr>
                        <a:t>Once done, it showed that William and his family owned 20% of the country, the Church 25%, 10 members of the aristocracy 25% and the remaining 30% owned by 170 people.</a:t>
                      </a:r>
                    </a:p>
                    <a:p>
                      <a:pPr marL="0" marR="0" lvl="0" indent="0" algn="l" rtl="0">
                        <a:lnSpc>
                          <a:spcPct val="100000"/>
                        </a:lnSpc>
                        <a:spcBef>
                          <a:spcPts val="0"/>
                        </a:spcBef>
                        <a:spcAft>
                          <a:spcPts val="0"/>
                        </a:spcAft>
                        <a:buClr>
                          <a:srgbClr val="000000"/>
                        </a:buClr>
                        <a:buSzPts val="900"/>
                        <a:buFont typeface="Helvetica Neue"/>
                        <a:buNone/>
                      </a:pPr>
                      <a:endParaRPr lang="en-GB" sz="16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GB" sz="1600" baseline="0" dirty="0">
                          <a:latin typeface="Helvetica Neue"/>
                          <a:ea typeface="Helvetica Neue"/>
                          <a:cs typeface="Helvetica Neue"/>
                          <a:sym typeface="Helvetica Neue"/>
                        </a:rPr>
                        <a:t>It also shed light on England’s population. In 1086, there were roughly 2,000 knights alongside 10,000 Noman settlers in a population of 1.5-2 million people</a:t>
                      </a:r>
                      <a:r>
                        <a:rPr lang="en-GB" baseline="0" dirty="0">
                          <a:latin typeface="Helvetica Neue"/>
                          <a:ea typeface="Helvetica Neue"/>
                          <a:cs typeface="Helvetica Neue"/>
                          <a:sym typeface="Helvetica Neue"/>
                        </a:rPr>
                        <a:t>.</a:t>
                      </a:r>
                      <a:endParaRPr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endParaRPr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0" name="Google Shape;80;p15"/>
          <p:cNvGraphicFramePr/>
          <p:nvPr>
            <p:extLst>
              <p:ext uri="{D42A27DB-BD31-4B8C-83A1-F6EECF244321}">
                <p14:modId xmlns:p14="http://schemas.microsoft.com/office/powerpoint/2010/main" val="563827641"/>
              </p:ext>
            </p:extLst>
          </p:nvPr>
        </p:nvGraphicFramePr>
        <p:xfrm>
          <a:off x="232667" y="5676736"/>
          <a:ext cx="6544882" cy="2516495"/>
        </p:xfrm>
        <a:graphic>
          <a:graphicData uri="http://schemas.openxmlformats.org/drawingml/2006/table">
            <a:tbl>
              <a:tblPr firstRow="1">
                <a:noFill/>
                <a:tableStyleId>{852B4E0E-E1B5-4763-9CB3-ECF953B0035A}</a:tableStyleId>
              </a:tblPr>
              <a:tblGrid>
                <a:gridCol w="6544882">
                  <a:extLst>
                    <a:ext uri="{9D8B030D-6E8A-4147-A177-3AD203B41FA5}">
                      <a16:colId xmlns:a16="http://schemas.microsoft.com/office/drawing/2014/main" val="20000"/>
                    </a:ext>
                  </a:extLst>
                </a:gridCol>
              </a:tblGrid>
              <a:tr h="4641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200" dirty="0"/>
                        <a:t>Exam Practice</a:t>
                      </a:r>
                      <a:endParaRPr sz="1400" u="none" strike="noStrike" cap="none" dirty="0"/>
                    </a:p>
                  </a:txBody>
                  <a:tcPr marL="50800" marR="50800" marT="50800" marB="50800" anchor="ctr">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38100" cap="flat" cmpd="sng">
                      <a:solidFill>
                        <a:srgbClr val="773F9B"/>
                      </a:solidFill>
                      <a:prstDash val="solid"/>
                      <a:round/>
                      <a:headEnd type="none" w="sm" len="sm"/>
                      <a:tailEnd type="none" w="sm" len="sm"/>
                    </a:lnT>
                    <a:lnB w="9525" cap="flat" cmpd="sng">
                      <a:solidFill>
                        <a:srgbClr val="773F9B"/>
                      </a:solidFill>
                      <a:prstDash val="solid"/>
                      <a:round/>
                      <a:headEnd type="none" w="sm" len="sm"/>
                      <a:tailEnd type="none" w="sm" len="sm"/>
                    </a:lnB>
                    <a:solidFill>
                      <a:srgbClr val="773F9B"/>
                    </a:solidFill>
                  </a:tcPr>
                </a:tc>
                <a:extLst>
                  <a:ext uri="{0D108BD9-81ED-4DB2-BD59-A6C34878D82A}">
                    <a16:rowId xmlns:a16="http://schemas.microsoft.com/office/drawing/2014/main" val="10000"/>
                  </a:ext>
                </a:extLst>
              </a:tr>
              <a:tr h="1619425">
                <a:tc>
                  <a:txBody>
                    <a:bodyPr/>
                    <a:lstStyle/>
                    <a:p>
                      <a:pPr marL="0" marR="0" lvl="0" indent="0" algn="l" rtl="0">
                        <a:lnSpc>
                          <a:spcPct val="100000"/>
                        </a:lnSpc>
                        <a:spcBef>
                          <a:spcPts val="0"/>
                        </a:spcBef>
                        <a:spcAft>
                          <a:spcPts val="0"/>
                        </a:spcAft>
                        <a:buClr>
                          <a:srgbClr val="000000"/>
                        </a:buClr>
                        <a:buSzPts val="900"/>
                        <a:buFont typeface="Helvetica Neue"/>
                        <a:buNone/>
                      </a:pPr>
                      <a:r>
                        <a:rPr lang="en-GB" sz="1600" dirty="0">
                          <a:latin typeface="Helvetica Neue"/>
                          <a:ea typeface="Helvetica Neue"/>
                          <a:cs typeface="Helvetica Neue"/>
                          <a:sym typeface="Helvetica Neue"/>
                        </a:rPr>
                        <a:t>Use the information to answer the following exam questions. Make sure</a:t>
                      </a:r>
                      <a:r>
                        <a:rPr lang="en-GB" sz="1600" baseline="0" dirty="0">
                          <a:latin typeface="Helvetica Neue"/>
                          <a:ea typeface="Helvetica Neue"/>
                          <a:cs typeface="Helvetica Neue"/>
                          <a:sym typeface="Helvetica Neue"/>
                        </a:rPr>
                        <a:t> you use the ‘Key Vocabulary/Terms’ in your answers.</a:t>
                      </a:r>
                    </a:p>
                    <a:p>
                      <a:pPr marL="0" marR="0" lvl="0" indent="0" algn="l" rtl="0">
                        <a:lnSpc>
                          <a:spcPct val="100000"/>
                        </a:lnSpc>
                        <a:spcBef>
                          <a:spcPts val="0"/>
                        </a:spcBef>
                        <a:spcAft>
                          <a:spcPts val="0"/>
                        </a:spcAft>
                        <a:buClr>
                          <a:srgbClr val="000000"/>
                        </a:buClr>
                        <a:buSzPts val="900"/>
                        <a:buFont typeface="Helvetica Neue"/>
                        <a:buNone/>
                      </a:pPr>
                      <a:endParaRPr lang="en-GB" sz="16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GB" sz="1600" baseline="0" dirty="0">
                          <a:latin typeface="Helvetica Neue"/>
                          <a:ea typeface="Helvetica Neue"/>
                          <a:cs typeface="Helvetica Neue"/>
                          <a:sym typeface="Helvetica Neue"/>
                        </a:rPr>
                        <a:t>Write an account of the ways in which the feudal system changed under the Normans. (8 marks)</a:t>
                      </a:r>
                    </a:p>
                    <a:p>
                      <a:pPr marL="0" marR="0" lvl="0" indent="0" algn="l" rtl="0">
                        <a:lnSpc>
                          <a:spcPct val="100000"/>
                        </a:lnSpc>
                        <a:spcBef>
                          <a:spcPts val="0"/>
                        </a:spcBef>
                        <a:spcAft>
                          <a:spcPts val="0"/>
                        </a:spcAft>
                        <a:buClr>
                          <a:srgbClr val="000000"/>
                        </a:buClr>
                        <a:buSzPts val="900"/>
                        <a:buFont typeface="Helvetica Neue"/>
                        <a:buNone/>
                      </a:pPr>
                      <a:endParaRPr lang="en-GB" sz="16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GB" sz="1600" baseline="0" dirty="0">
                          <a:latin typeface="Helvetica Neue"/>
                          <a:ea typeface="Helvetica Neue"/>
                          <a:cs typeface="Helvetica Neue"/>
                          <a:sym typeface="Helvetica Neue"/>
                        </a:rPr>
                        <a:t>Explain what was important about the reforms to law and order under William I. (8 marks)</a:t>
                      </a:r>
                      <a:endParaRPr sz="1600" dirty="0">
                        <a:latin typeface="Helvetica Neue"/>
                        <a:ea typeface="Helvetica Neue"/>
                        <a:cs typeface="Helvetica Neue"/>
                        <a:sym typeface="Helvetica Neue"/>
                      </a:endParaRPr>
                    </a:p>
                  </a:txBody>
                  <a:tcPr marL="50800" marR="50800" marT="50800" marB="50800">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9525" cap="flat" cmpd="sng">
                      <a:solidFill>
                        <a:srgbClr val="773F9B"/>
                      </a:solidFill>
                      <a:prstDash val="solid"/>
                      <a:round/>
                      <a:headEnd type="none" w="sm" len="sm"/>
                      <a:tailEnd type="none" w="sm" len="sm"/>
                    </a:lnT>
                    <a:lnB w="38100" cap="flat" cmpd="sng">
                      <a:solidFill>
                        <a:srgbClr val="773F9B"/>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67277127"/>
              </p:ext>
            </p:extLst>
          </p:nvPr>
        </p:nvGraphicFramePr>
        <p:xfrm>
          <a:off x="7029449" y="2400299"/>
          <a:ext cx="5505450" cy="3785729"/>
        </p:xfrm>
        <a:graphic>
          <a:graphicData uri="http://schemas.openxmlformats.org/drawingml/2006/table">
            <a:tbl>
              <a:tblPr firstRow="1" bandRow="1">
                <a:tableStyleId>{5940675A-B579-460E-94D1-54222C63F5DA}</a:tableStyleId>
              </a:tblPr>
              <a:tblGrid>
                <a:gridCol w="1835150">
                  <a:extLst>
                    <a:ext uri="{9D8B030D-6E8A-4147-A177-3AD203B41FA5}">
                      <a16:colId xmlns:a16="http://schemas.microsoft.com/office/drawing/2014/main" val="20000"/>
                    </a:ext>
                  </a:extLst>
                </a:gridCol>
                <a:gridCol w="1835150">
                  <a:extLst>
                    <a:ext uri="{9D8B030D-6E8A-4147-A177-3AD203B41FA5}">
                      <a16:colId xmlns:a16="http://schemas.microsoft.com/office/drawing/2014/main" val="20001"/>
                    </a:ext>
                  </a:extLst>
                </a:gridCol>
                <a:gridCol w="1835150">
                  <a:extLst>
                    <a:ext uri="{9D8B030D-6E8A-4147-A177-3AD203B41FA5}">
                      <a16:colId xmlns:a16="http://schemas.microsoft.com/office/drawing/2014/main" val="20002"/>
                    </a:ext>
                  </a:extLst>
                </a:gridCol>
              </a:tblGrid>
              <a:tr h="402449">
                <a:tc>
                  <a:txBody>
                    <a:bodyPr/>
                    <a:lstStyle/>
                    <a:p>
                      <a:endParaRPr lang="en-GB" sz="1100" dirty="0"/>
                    </a:p>
                  </a:txBody>
                  <a:tcPr/>
                </a:tc>
                <a:tc>
                  <a:txBody>
                    <a:bodyPr/>
                    <a:lstStyle/>
                    <a:p>
                      <a:r>
                        <a:rPr lang="en-GB" sz="1100" dirty="0"/>
                        <a:t>Continuity</a:t>
                      </a:r>
                    </a:p>
                  </a:txBody>
                  <a:tcPr/>
                </a:tc>
                <a:tc>
                  <a:txBody>
                    <a:bodyPr/>
                    <a:lstStyle/>
                    <a:p>
                      <a:r>
                        <a:rPr lang="en-GB" sz="1100" dirty="0"/>
                        <a:t>Change</a:t>
                      </a:r>
                    </a:p>
                  </a:txBody>
                  <a:tcPr/>
                </a:tc>
                <a:extLst>
                  <a:ext uri="{0D108BD9-81ED-4DB2-BD59-A6C34878D82A}">
                    <a16:rowId xmlns:a16="http://schemas.microsoft.com/office/drawing/2014/main" val="10000"/>
                  </a:ext>
                </a:extLst>
              </a:tr>
              <a:tr h="402449">
                <a:tc>
                  <a:txBody>
                    <a:bodyPr/>
                    <a:lstStyle/>
                    <a:p>
                      <a:r>
                        <a:rPr lang="en-GB" sz="1100" dirty="0"/>
                        <a:t>Shire Courts</a:t>
                      </a:r>
                    </a:p>
                  </a:txBody>
                  <a:tcPr/>
                </a:tc>
                <a:tc>
                  <a:txBody>
                    <a:bodyPr/>
                    <a:lstStyle/>
                    <a:p>
                      <a:r>
                        <a:rPr lang="en-GB" sz="1100" dirty="0"/>
                        <a:t>Held twice</a:t>
                      </a:r>
                      <a:r>
                        <a:rPr lang="en-GB" sz="1100" baseline="0" dirty="0"/>
                        <a:t> a year and heard by the </a:t>
                      </a:r>
                      <a:r>
                        <a:rPr lang="en-GB" sz="1100" baseline="0" dirty="0">
                          <a:solidFill>
                            <a:schemeClr val="accent2"/>
                          </a:solidFill>
                        </a:rPr>
                        <a:t>sheriff</a:t>
                      </a:r>
                      <a:r>
                        <a:rPr lang="en-GB" sz="1100" baseline="0" dirty="0">
                          <a:solidFill>
                            <a:schemeClr val="tx1"/>
                          </a:solidFill>
                        </a:rPr>
                        <a:t>.</a:t>
                      </a:r>
                      <a:endParaRPr lang="en-GB" sz="1100" dirty="0">
                        <a:solidFill>
                          <a:schemeClr val="accent2"/>
                        </a:solidFill>
                      </a:endParaRPr>
                    </a:p>
                  </a:txBody>
                  <a:tcPr/>
                </a:tc>
                <a:tc>
                  <a:txBody>
                    <a:bodyPr/>
                    <a:lstStyle/>
                    <a:p>
                      <a:r>
                        <a:rPr lang="en-GB" sz="1100" dirty="0"/>
                        <a:t>Declined</a:t>
                      </a:r>
                      <a:r>
                        <a:rPr lang="en-GB" sz="1100" baseline="0" dirty="0"/>
                        <a:t> in importance due to increasing role of </a:t>
                      </a:r>
                      <a:r>
                        <a:rPr lang="en-GB" sz="1100" baseline="0" dirty="0" err="1">
                          <a:solidFill>
                            <a:schemeClr val="accent2"/>
                          </a:solidFill>
                        </a:rPr>
                        <a:t>honorial</a:t>
                      </a:r>
                      <a:r>
                        <a:rPr lang="en-GB" sz="1100" baseline="0" dirty="0">
                          <a:solidFill>
                            <a:schemeClr val="accent2"/>
                          </a:solidFill>
                        </a:rPr>
                        <a:t> courts</a:t>
                      </a:r>
                      <a:r>
                        <a:rPr lang="en-GB" sz="1100" baseline="0" dirty="0"/>
                        <a:t>. </a:t>
                      </a:r>
                      <a:r>
                        <a:rPr lang="en-GB" sz="1100" baseline="0" dirty="0">
                          <a:solidFill>
                            <a:schemeClr val="accent2"/>
                          </a:solidFill>
                        </a:rPr>
                        <a:t>Juries</a:t>
                      </a:r>
                      <a:r>
                        <a:rPr lang="en-GB" sz="1100" baseline="0" dirty="0"/>
                        <a:t> were sometimes introduced.</a:t>
                      </a:r>
                      <a:endParaRPr lang="en-GB" sz="1100" dirty="0"/>
                    </a:p>
                  </a:txBody>
                  <a:tcPr/>
                </a:tc>
                <a:extLst>
                  <a:ext uri="{0D108BD9-81ED-4DB2-BD59-A6C34878D82A}">
                    <a16:rowId xmlns:a16="http://schemas.microsoft.com/office/drawing/2014/main" val="10001"/>
                  </a:ext>
                </a:extLst>
              </a:tr>
              <a:tr h="402449">
                <a:tc>
                  <a:txBody>
                    <a:bodyPr/>
                    <a:lstStyle/>
                    <a:p>
                      <a:r>
                        <a:rPr lang="en-GB" sz="1100" dirty="0">
                          <a:solidFill>
                            <a:schemeClr val="accent2"/>
                          </a:solidFill>
                        </a:rPr>
                        <a:t>Hundred</a:t>
                      </a:r>
                      <a:r>
                        <a:rPr lang="en-GB" sz="1100" dirty="0"/>
                        <a:t> Courts</a:t>
                      </a:r>
                    </a:p>
                  </a:txBody>
                  <a:tcPr/>
                </a:tc>
                <a:tc>
                  <a:txBody>
                    <a:bodyPr/>
                    <a:lstStyle/>
                    <a:p>
                      <a:r>
                        <a:rPr lang="en-GB" sz="1100" dirty="0"/>
                        <a:t>Looked at local issues </a:t>
                      </a:r>
                      <a:r>
                        <a:rPr lang="en-GB" sz="1100" dirty="0" err="1"/>
                        <a:t>nornmally</a:t>
                      </a:r>
                      <a:r>
                        <a:rPr lang="en-GB" sz="1100" baseline="0" dirty="0"/>
                        <a:t> involving land (100 </a:t>
                      </a:r>
                      <a:r>
                        <a:rPr lang="en-GB" sz="1100" baseline="0" dirty="0">
                          <a:solidFill>
                            <a:schemeClr val="accent2"/>
                          </a:solidFill>
                        </a:rPr>
                        <a:t>hides</a:t>
                      </a:r>
                      <a:r>
                        <a:rPr lang="en-GB" sz="1100" baseline="0" dirty="0"/>
                        <a:t>)</a:t>
                      </a:r>
                      <a:endParaRPr lang="en-GB" sz="1100" dirty="0"/>
                    </a:p>
                  </a:txBody>
                  <a:tcPr/>
                </a:tc>
                <a:tc>
                  <a:txBody>
                    <a:bodyPr/>
                    <a:lstStyle/>
                    <a:p>
                      <a:r>
                        <a:rPr lang="en-GB" sz="1100" dirty="0"/>
                        <a:t>Met more frequently. Run by sheriff’s deputy.</a:t>
                      </a:r>
                    </a:p>
                  </a:txBody>
                  <a:tcPr/>
                </a:tc>
                <a:extLst>
                  <a:ext uri="{0D108BD9-81ED-4DB2-BD59-A6C34878D82A}">
                    <a16:rowId xmlns:a16="http://schemas.microsoft.com/office/drawing/2014/main" val="10002"/>
                  </a:ext>
                </a:extLst>
              </a:tr>
              <a:tr h="402449">
                <a:tc>
                  <a:txBody>
                    <a:bodyPr/>
                    <a:lstStyle/>
                    <a:p>
                      <a:r>
                        <a:rPr lang="en-GB" sz="1100" dirty="0"/>
                        <a:t>Inheritance</a:t>
                      </a:r>
                    </a:p>
                  </a:txBody>
                  <a:tcPr/>
                </a:tc>
                <a:tc>
                  <a:txBody>
                    <a:bodyPr/>
                    <a:lstStyle/>
                    <a:p>
                      <a:r>
                        <a:rPr lang="en-GB" sz="1100" dirty="0"/>
                        <a:t>Divide land amongst families.</a:t>
                      </a:r>
                    </a:p>
                  </a:txBody>
                  <a:tcPr/>
                </a:tc>
                <a:tc>
                  <a:txBody>
                    <a:bodyPr/>
                    <a:lstStyle/>
                    <a:p>
                      <a:r>
                        <a:rPr lang="en-GB" sz="1100" dirty="0"/>
                        <a:t>Followed system of </a:t>
                      </a:r>
                      <a:r>
                        <a:rPr lang="en-GB" sz="1100" dirty="0" err="1">
                          <a:solidFill>
                            <a:schemeClr val="accent2"/>
                          </a:solidFill>
                        </a:rPr>
                        <a:t>Primogentiure</a:t>
                      </a:r>
                      <a:r>
                        <a:rPr lang="en-GB" sz="1100" dirty="0">
                          <a:solidFill>
                            <a:schemeClr val="accent2"/>
                          </a:solidFill>
                        </a:rPr>
                        <a:t> </a:t>
                      </a:r>
                      <a:r>
                        <a:rPr lang="en-GB" sz="1100" dirty="0"/>
                        <a:t>(eldest son takes all)</a:t>
                      </a:r>
                    </a:p>
                  </a:txBody>
                  <a:tcPr/>
                </a:tc>
                <a:extLst>
                  <a:ext uri="{0D108BD9-81ED-4DB2-BD59-A6C34878D82A}">
                    <a16:rowId xmlns:a16="http://schemas.microsoft.com/office/drawing/2014/main" val="10003"/>
                  </a:ext>
                </a:extLst>
              </a:tr>
              <a:tr h="402449">
                <a:tc>
                  <a:txBody>
                    <a:bodyPr/>
                    <a:lstStyle/>
                    <a:p>
                      <a:r>
                        <a:rPr lang="en-GB" sz="1100" dirty="0"/>
                        <a:t>Oath System</a:t>
                      </a:r>
                    </a:p>
                  </a:txBody>
                  <a:tcPr/>
                </a:tc>
                <a:tc>
                  <a:txBody>
                    <a:bodyPr/>
                    <a:lstStyle/>
                    <a:p>
                      <a:r>
                        <a:rPr lang="en-GB" sz="1100" dirty="0"/>
                        <a:t>People’s word</a:t>
                      </a:r>
                      <a:r>
                        <a:rPr lang="en-GB" sz="1100" baseline="0" dirty="0"/>
                        <a:t> (oaths) was very important and could lead to the family of the ‘criminal’ being punished. Continued to be asked to take the ‘Common Oath’</a:t>
                      </a:r>
                      <a:endParaRPr lang="en-GB" sz="1100" dirty="0"/>
                    </a:p>
                  </a:txBody>
                  <a:tcPr/>
                </a:tc>
                <a:tc>
                  <a:txBody>
                    <a:bodyPr/>
                    <a:lstStyle/>
                    <a:p>
                      <a:r>
                        <a:rPr lang="en-GB" sz="1100" dirty="0" err="1">
                          <a:solidFill>
                            <a:schemeClr val="accent2"/>
                          </a:solidFill>
                        </a:rPr>
                        <a:t>Murdrum</a:t>
                      </a:r>
                      <a:r>
                        <a:rPr lang="en-GB" sz="1100" dirty="0">
                          <a:solidFill>
                            <a:schemeClr val="accent2"/>
                          </a:solidFill>
                        </a:rPr>
                        <a:t> fines</a:t>
                      </a:r>
                      <a:r>
                        <a:rPr lang="en-GB" sz="1100" dirty="0"/>
                        <a:t> were introduced</a:t>
                      </a:r>
                      <a:r>
                        <a:rPr lang="en-GB" sz="1100" baseline="0" dirty="0"/>
                        <a:t> to protect against Normans being attacked. Whole communities could be liable to a fine if this happened.</a:t>
                      </a:r>
                      <a:endParaRPr lang="en-GB" sz="11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006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Economic and social changes</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2722480655"/>
              </p:ext>
            </p:extLst>
          </p:nvPr>
        </p:nvGraphicFramePr>
        <p:xfrm>
          <a:off x="246769" y="8393163"/>
          <a:ext cx="12501775" cy="1258875"/>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552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803625">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Manor house, fallow, mill pond, serf, manor, freeman, demesne, cruck, reeve, bailiff, scythe, sickle, tithe, burgess, guild, franchise, grant</a:t>
                      </a:r>
                      <a:endParaRPr sz="18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2364869497"/>
              </p:ext>
            </p:extLst>
          </p:nvPr>
        </p:nvGraphicFramePr>
        <p:xfrm>
          <a:off x="386831" y="1270000"/>
          <a:ext cx="2766525" cy="6784546"/>
        </p:xfrm>
        <a:graphic>
          <a:graphicData uri="http://schemas.openxmlformats.org/drawingml/2006/table">
            <a:tbl>
              <a:tblPr firstRow="1">
                <a:noFill/>
                <a:tableStyleId>{ECCC51FD-DFF0-4B96-BED9-4D900FAB46A3}</a:tableStyleId>
              </a:tblPr>
              <a:tblGrid>
                <a:gridCol w="2766525">
                  <a:extLst>
                    <a:ext uri="{9D8B030D-6E8A-4147-A177-3AD203B41FA5}">
                      <a16:colId xmlns:a16="http://schemas.microsoft.com/office/drawing/2014/main" val="20000"/>
                    </a:ext>
                  </a:extLst>
                </a:gridCol>
              </a:tblGrid>
              <a:tr h="55880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200" u="none" strike="noStrike" cap="none" dirty="0"/>
                        <a:t>A Peasant’s Year</a:t>
                      </a:r>
                      <a:endParaRPr sz="22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6225746">
                <a:tc>
                  <a:txBody>
                    <a:bodyPr/>
                    <a:lstStyle/>
                    <a:p>
                      <a:pPr marL="0" marR="139700" lvl="0" indent="0" algn="ctr" rtl="0">
                        <a:lnSpc>
                          <a:spcPct val="115000"/>
                        </a:lnSpc>
                        <a:spcBef>
                          <a:spcPts val="0"/>
                        </a:spcBef>
                        <a:spcAft>
                          <a:spcPts val="0"/>
                        </a:spcAft>
                        <a:buNone/>
                      </a:pPr>
                      <a:r>
                        <a:rPr lang="en-GB" sz="1200" b="1" u="sng" dirty="0">
                          <a:latin typeface="Helvetica Neue"/>
                          <a:ea typeface="Helvetica Neue"/>
                          <a:cs typeface="Helvetica Neue"/>
                          <a:sym typeface="Helvetica Neue"/>
                        </a:rPr>
                        <a:t>Spring:</a:t>
                      </a:r>
                    </a:p>
                    <a:p>
                      <a:pPr marL="0" marR="139700" lvl="0" indent="0" algn="ctr" rtl="0">
                        <a:lnSpc>
                          <a:spcPct val="115000"/>
                        </a:lnSpc>
                        <a:spcBef>
                          <a:spcPts val="0"/>
                        </a:spcBef>
                        <a:spcAft>
                          <a:spcPts val="0"/>
                        </a:spcAft>
                        <a:buNone/>
                      </a:pPr>
                      <a:r>
                        <a:rPr lang="en-GB" sz="1200" dirty="0">
                          <a:latin typeface="Helvetica Neue"/>
                          <a:ea typeface="Helvetica Neue"/>
                          <a:cs typeface="Helvetica Neue"/>
                          <a:sym typeface="Helvetica Neue"/>
                        </a:rPr>
                        <a:t>Sowing Seeds</a:t>
                      </a:r>
                    </a:p>
                    <a:p>
                      <a:pPr marL="0" marR="139700" lvl="0" indent="0" algn="ctr" rtl="0">
                        <a:lnSpc>
                          <a:spcPct val="115000"/>
                        </a:lnSpc>
                        <a:spcBef>
                          <a:spcPts val="0"/>
                        </a:spcBef>
                        <a:spcAft>
                          <a:spcPts val="0"/>
                        </a:spcAft>
                        <a:buNone/>
                      </a:pPr>
                      <a:r>
                        <a:rPr lang="en-GB" sz="1200" b="1" u="sng" dirty="0">
                          <a:latin typeface="Helvetica Neue"/>
                          <a:ea typeface="Helvetica Neue"/>
                          <a:cs typeface="Helvetica Neue"/>
                          <a:sym typeface="Helvetica Neue"/>
                        </a:rPr>
                        <a:t>Summer:</a:t>
                      </a:r>
                    </a:p>
                    <a:p>
                      <a:pPr marL="0" marR="139700" lvl="0" indent="0" algn="ctr" rtl="0">
                        <a:lnSpc>
                          <a:spcPct val="115000"/>
                        </a:lnSpc>
                        <a:spcBef>
                          <a:spcPts val="0"/>
                        </a:spcBef>
                        <a:spcAft>
                          <a:spcPts val="0"/>
                        </a:spcAft>
                        <a:buNone/>
                      </a:pPr>
                      <a:r>
                        <a:rPr lang="en-GB" sz="1200" dirty="0">
                          <a:latin typeface="Helvetica Neue"/>
                          <a:ea typeface="Helvetica Neue"/>
                          <a:cs typeface="Helvetica Neue"/>
                          <a:sym typeface="Helvetica Neue"/>
                        </a:rPr>
                        <a:t>Harvesting Crops</a:t>
                      </a:r>
                    </a:p>
                    <a:p>
                      <a:pPr marL="0" marR="139700" lvl="0" indent="0" algn="ctr" rtl="0">
                        <a:lnSpc>
                          <a:spcPct val="115000"/>
                        </a:lnSpc>
                        <a:spcBef>
                          <a:spcPts val="0"/>
                        </a:spcBef>
                        <a:spcAft>
                          <a:spcPts val="0"/>
                        </a:spcAft>
                        <a:buNone/>
                      </a:pPr>
                      <a:r>
                        <a:rPr lang="en-GB" sz="1200" b="1" u="sng" dirty="0">
                          <a:latin typeface="Helvetica Neue"/>
                          <a:ea typeface="Helvetica Neue"/>
                          <a:cs typeface="Helvetica Neue"/>
                          <a:sym typeface="Helvetica Neue"/>
                        </a:rPr>
                        <a:t>Autumn:</a:t>
                      </a:r>
                    </a:p>
                    <a:p>
                      <a:pPr marL="0" marR="139700" lvl="0" indent="0" algn="ctr" rtl="0">
                        <a:lnSpc>
                          <a:spcPct val="115000"/>
                        </a:lnSpc>
                        <a:spcBef>
                          <a:spcPts val="0"/>
                        </a:spcBef>
                        <a:spcAft>
                          <a:spcPts val="0"/>
                        </a:spcAft>
                        <a:buNone/>
                      </a:pPr>
                      <a:r>
                        <a:rPr lang="en-GB" sz="1200" dirty="0">
                          <a:latin typeface="Helvetica Neue"/>
                          <a:ea typeface="Helvetica Neue"/>
                          <a:cs typeface="Helvetica Neue"/>
                          <a:sym typeface="Helvetica Neue"/>
                        </a:rPr>
                        <a:t>Ploughing Fields</a:t>
                      </a:r>
                    </a:p>
                    <a:p>
                      <a:pPr marL="0" marR="139700" lvl="0" indent="0" algn="ctr" rtl="0">
                        <a:lnSpc>
                          <a:spcPct val="115000"/>
                        </a:lnSpc>
                        <a:spcBef>
                          <a:spcPts val="0"/>
                        </a:spcBef>
                        <a:spcAft>
                          <a:spcPts val="0"/>
                        </a:spcAft>
                        <a:buNone/>
                      </a:pPr>
                      <a:r>
                        <a:rPr lang="en-GB" sz="1200" b="1" u="sng" dirty="0">
                          <a:latin typeface="Helvetica Neue"/>
                          <a:ea typeface="Helvetica Neue"/>
                          <a:cs typeface="Helvetica Neue"/>
                          <a:sym typeface="Helvetica Neue"/>
                        </a:rPr>
                        <a:t>Winter:</a:t>
                      </a:r>
                    </a:p>
                    <a:p>
                      <a:pPr marL="0" marR="139700" lvl="0" indent="0" algn="ctr" rtl="0">
                        <a:lnSpc>
                          <a:spcPct val="115000"/>
                        </a:lnSpc>
                        <a:spcBef>
                          <a:spcPts val="0"/>
                        </a:spcBef>
                        <a:spcAft>
                          <a:spcPts val="0"/>
                        </a:spcAft>
                        <a:buNone/>
                      </a:pPr>
                      <a:r>
                        <a:rPr lang="en-GB" sz="1200" b="0" u="none" dirty="0">
                          <a:latin typeface="Helvetica Neue"/>
                          <a:ea typeface="Helvetica Neue"/>
                          <a:cs typeface="Helvetica Neue"/>
                          <a:sym typeface="Helvetica Neue"/>
                        </a:rPr>
                        <a:t>Surviving</a:t>
                      </a:r>
                    </a:p>
                    <a:p>
                      <a:pPr marL="0" marR="139700" lvl="0" indent="0" algn="ctr" rtl="0">
                        <a:lnSpc>
                          <a:spcPct val="115000"/>
                        </a:lnSpc>
                        <a:spcBef>
                          <a:spcPts val="0"/>
                        </a:spcBef>
                        <a:spcAft>
                          <a:spcPts val="0"/>
                        </a:spcAft>
                        <a:buNone/>
                      </a:pPr>
                      <a:endParaRPr lang="en-GB" sz="1200" b="0" u="none"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200" b="0" i="1" u="none" dirty="0">
                          <a:latin typeface="Helvetica Neue"/>
                          <a:ea typeface="Helvetica Neue"/>
                          <a:cs typeface="Helvetica Neue"/>
                          <a:sym typeface="Helvetica Neue"/>
                        </a:rPr>
                        <a:t>Work</a:t>
                      </a:r>
                      <a:r>
                        <a:rPr lang="en-GB" sz="1200" b="0" i="1" u="none" baseline="0" dirty="0">
                          <a:latin typeface="Helvetica Neue"/>
                          <a:ea typeface="Helvetica Neue"/>
                          <a:cs typeface="Helvetica Neue"/>
                          <a:sym typeface="Helvetica Neue"/>
                        </a:rPr>
                        <a:t> and Food</a:t>
                      </a:r>
                    </a:p>
                    <a:p>
                      <a:pPr marL="0" marR="139700" lvl="0" indent="0" algn="l" rtl="0">
                        <a:lnSpc>
                          <a:spcPct val="115000"/>
                        </a:lnSpc>
                        <a:spcBef>
                          <a:spcPts val="0"/>
                        </a:spcBef>
                        <a:spcAft>
                          <a:spcPts val="0"/>
                        </a:spcAft>
                        <a:buNone/>
                      </a:pPr>
                      <a:r>
                        <a:rPr lang="en-GB" sz="1200" b="0" u="none" baseline="0" dirty="0">
                          <a:latin typeface="Helvetica Neue"/>
                          <a:ea typeface="Helvetica Neue"/>
                          <a:cs typeface="Helvetica Neue"/>
                          <a:sym typeface="Helvetica Neue"/>
                        </a:rPr>
                        <a:t>Peasants ploughed and sowed the land sing tools like </a:t>
                      </a:r>
                      <a:r>
                        <a:rPr lang="en-GB" sz="1200" b="0" u="none" baseline="0" dirty="0">
                          <a:solidFill>
                            <a:schemeClr val="accent6"/>
                          </a:solidFill>
                          <a:latin typeface="Helvetica Neue"/>
                          <a:ea typeface="Helvetica Neue"/>
                          <a:cs typeface="Helvetica Neue"/>
                          <a:sym typeface="Helvetica Neue"/>
                        </a:rPr>
                        <a:t>scythes</a:t>
                      </a:r>
                      <a:r>
                        <a:rPr lang="en-GB" sz="1200" b="0" u="none" baseline="0" dirty="0">
                          <a:latin typeface="Helvetica Neue"/>
                          <a:ea typeface="Helvetica Neue"/>
                          <a:cs typeface="Helvetica Neue"/>
                          <a:sym typeface="Helvetica Neue"/>
                        </a:rPr>
                        <a:t> and </a:t>
                      </a:r>
                      <a:r>
                        <a:rPr lang="en-GB" sz="1200" b="0" u="none" baseline="0" dirty="0">
                          <a:solidFill>
                            <a:schemeClr val="accent6"/>
                          </a:solidFill>
                          <a:latin typeface="Helvetica Neue"/>
                          <a:ea typeface="Helvetica Neue"/>
                          <a:cs typeface="Helvetica Neue"/>
                          <a:sym typeface="Helvetica Neue"/>
                        </a:rPr>
                        <a:t>sickles</a:t>
                      </a:r>
                      <a:r>
                        <a:rPr lang="en-GB" sz="1200" b="0" u="none" baseline="0" dirty="0">
                          <a:solidFill>
                            <a:schemeClr val="tx1"/>
                          </a:solidFill>
                          <a:latin typeface="Helvetica Neue"/>
                          <a:ea typeface="Helvetica Neue"/>
                          <a:cs typeface="Helvetica Neue"/>
                          <a:sym typeface="Helvetica Neue"/>
                        </a:rPr>
                        <a:t>.</a:t>
                      </a:r>
                      <a:endParaRPr lang="en-GB" sz="1200" b="0" u="none" baseline="0" dirty="0">
                        <a:solidFill>
                          <a:schemeClr val="accent6"/>
                        </a:solidFill>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endParaRPr lang="en-GB" sz="1200" b="0" u="none" baseline="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200" b="0" i="1" u="none" baseline="0" dirty="0">
                          <a:latin typeface="Helvetica Neue"/>
                          <a:ea typeface="Helvetica Neue"/>
                          <a:cs typeface="Helvetica Neue"/>
                          <a:sym typeface="Helvetica Neue"/>
                        </a:rPr>
                        <a:t>Food and Drink</a:t>
                      </a:r>
                    </a:p>
                    <a:p>
                      <a:pPr marL="0" marR="139700" lvl="0" indent="0" algn="l" rtl="0">
                        <a:lnSpc>
                          <a:spcPct val="115000"/>
                        </a:lnSpc>
                        <a:spcBef>
                          <a:spcPts val="0"/>
                        </a:spcBef>
                        <a:spcAft>
                          <a:spcPts val="0"/>
                        </a:spcAft>
                        <a:buNone/>
                      </a:pPr>
                      <a:r>
                        <a:rPr lang="en-GB" sz="1200" b="0" u="none" baseline="0" dirty="0">
                          <a:latin typeface="Helvetica Neue"/>
                          <a:ea typeface="Helvetica Neue"/>
                          <a:cs typeface="Helvetica Neue"/>
                          <a:sym typeface="Helvetica Neue"/>
                        </a:rPr>
                        <a:t>Breakfast: porridge</a:t>
                      </a:r>
                    </a:p>
                    <a:p>
                      <a:pPr marL="0" marR="139700" lvl="0" indent="0" algn="l" rtl="0">
                        <a:lnSpc>
                          <a:spcPct val="115000"/>
                        </a:lnSpc>
                        <a:spcBef>
                          <a:spcPts val="0"/>
                        </a:spcBef>
                        <a:spcAft>
                          <a:spcPts val="0"/>
                        </a:spcAft>
                        <a:buNone/>
                      </a:pPr>
                      <a:r>
                        <a:rPr lang="en-GB" sz="1200" b="0" u="none" baseline="0" dirty="0">
                          <a:latin typeface="Helvetica Neue"/>
                          <a:ea typeface="Helvetica Neue"/>
                          <a:cs typeface="Helvetica Neue"/>
                          <a:sym typeface="Helvetica Neue"/>
                        </a:rPr>
                        <a:t>Lunch: rye bread</a:t>
                      </a:r>
                    </a:p>
                    <a:p>
                      <a:pPr marL="0" marR="139700" lvl="0" indent="0" algn="l" rtl="0">
                        <a:lnSpc>
                          <a:spcPct val="115000"/>
                        </a:lnSpc>
                        <a:spcBef>
                          <a:spcPts val="0"/>
                        </a:spcBef>
                        <a:spcAft>
                          <a:spcPts val="0"/>
                        </a:spcAft>
                        <a:buNone/>
                      </a:pPr>
                      <a:r>
                        <a:rPr lang="en-GB" sz="1200" b="0" u="none" baseline="0" dirty="0">
                          <a:latin typeface="Helvetica Neue"/>
                          <a:ea typeface="Helvetica Neue"/>
                          <a:cs typeface="Helvetica Neue"/>
                          <a:sym typeface="Helvetica Neue"/>
                        </a:rPr>
                        <a:t>Evening: vegetables</a:t>
                      </a:r>
                    </a:p>
                    <a:p>
                      <a:pPr marL="0" marR="139700" lvl="0" indent="0" algn="l" rtl="0">
                        <a:lnSpc>
                          <a:spcPct val="115000"/>
                        </a:lnSpc>
                        <a:spcBef>
                          <a:spcPts val="0"/>
                        </a:spcBef>
                        <a:spcAft>
                          <a:spcPts val="0"/>
                        </a:spcAft>
                        <a:buNone/>
                      </a:pPr>
                      <a:r>
                        <a:rPr lang="en-GB" sz="1200" b="0" u="none" baseline="0" dirty="0">
                          <a:latin typeface="Helvetica Neue"/>
                          <a:ea typeface="Helvetica Neue"/>
                          <a:cs typeface="Helvetica Neue"/>
                          <a:sym typeface="Helvetica Neue"/>
                        </a:rPr>
                        <a:t>Drink: beer or cider</a:t>
                      </a:r>
                    </a:p>
                    <a:p>
                      <a:pPr marL="0" marR="139700" lvl="0" indent="0" algn="l" rtl="0">
                        <a:lnSpc>
                          <a:spcPct val="115000"/>
                        </a:lnSpc>
                        <a:spcBef>
                          <a:spcPts val="0"/>
                        </a:spcBef>
                        <a:spcAft>
                          <a:spcPts val="0"/>
                        </a:spcAft>
                        <a:buNone/>
                      </a:pPr>
                      <a:r>
                        <a:rPr lang="en-GB" sz="1200" b="0" u="none" baseline="0" dirty="0">
                          <a:latin typeface="Helvetica Neue"/>
                          <a:ea typeface="Helvetica Neue"/>
                          <a:cs typeface="Helvetica Neue"/>
                          <a:sym typeface="Helvetica Neue"/>
                        </a:rPr>
                        <a:t>Meat was rare, too expensive</a:t>
                      </a:r>
                    </a:p>
                    <a:p>
                      <a:pPr marL="0" marR="139700" lvl="0" indent="0" algn="l" rtl="0">
                        <a:lnSpc>
                          <a:spcPct val="115000"/>
                        </a:lnSpc>
                        <a:spcBef>
                          <a:spcPts val="0"/>
                        </a:spcBef>
                        <a:spcAft>
                          <a:spcPts val="0"/>
                        </a:spcAft>
                        <a:buNone/>
                      </a:pPr>
                      <a:endParaRPr lang="en-GB" sz="1200" b="0" u="none" baseline="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200" b="0" i="1" u="none" baseline="0" dirty="0">
                          <a:latin typeface="Helvetica Neue"/>
                          <a:ea typeface="Helvetica Neue"/>
                          <a:cs typeface="Helvetica Neue"/>
                          <a:sym typeface="Helvetica Neue"/>
                        </a:rPr>
                        <a:t>Time Off</a:t>
                      </a:r>
                    </a:p>
                    <a:p>
                      <a:pPr marL="0" marR="139700" lvl="0" indent="0" algn="l" rtl="0">
                        <a:lnSpc>
                          <a:spcPct val="115000"/>
                        </a:lnSpc>
                        <a:spcBef>
                          <a:spcPts val="0"/>
                        </a:spcBef>
                        <a:spcAft>
                          <a:spcPts val="0"/>
                        </a:spcAft>
                        <a:buNone/>
                      </a:pPr>
                      <a:r>
                        <a:rPr lang="en-GB" sz="1200" b="0" i="0" u="none" baseline="0" dirty="0">
                          <a:latin typeface="Helvetica Neue"/>
                          <a:ea typeface="Helvetica Neue"/>
                          <a:cs typeface="Helvetica Neue"/>
                          <a:sym typeface="Helvetica Neue"/>
                        </a:rPr>
                        <a:t>Worked 6 days a week and had Holy Days or Sundays off.</a:t>
                      </a:r>
                    </a:p>
                    <a:p>
                      <a:pPr marL="0" marR="139700" lvl="0" indent="0" algn="l" rtl="0">
                        <a:lnSpc>
                          <a:spcPct val="115000"/>
                        </a:lnSpc>
                        <a:spcBef>
                          <a:spcPts val="0"/>
                        </a:spcBef>
                        <a:spcAft>
                          <a:spcPts val="0"/>
                        </a:spcAft>
                        <a:buNone/>
                      </a:pPr>
                      <a:endParaRPr lang="en-GB" sz="1200" b="0" i="0" u="none" baseline="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200" b="0" i="0" u="none" baseline="0" dirty="0">
                          <a:latin typeface="Helvetica Neue"/>
                          <a:ea typeface="Helvetica Neue"/>
                          <a:cs typeface="Helvetica Neue"/>
                          <a:sym typeface="Helvetica Neue"/>
                        </a:rPr>
                        <a:t>Peasants paid money in taxes or rent to their landlord and a tax to the Church called a </a:t>
                      </a:r>
                      <a:r>
                        <a:rPr lang="en-GB" sz="1200" b="0" i="0" u="none" baseline="0" dirty="0">
                          <a:solidFill>
                            <a:schemeClr val="accent6"/>
                          </a:solidFill>
                          <a:latin typeface="Helvetica Neue"/>
                          <a:ea typeface="Helvetica Neue"/>
                          <a:cs typeface="Helvetica Neue"/>
                          <a:sym typeface="Helvetica Neue"/>
                        </a:rPr>
                        <a:t>tithe</a:t>
                      </a:r>
                      <a:r>
                        <a:rPr lang="en-GB" sz="1200" b="0" i="0" u="none" baseline="0" dirty="0">
                          <a:latin typeface="Helvetica Neue"/>
                          <a:ea typeface="Helvetica Neue"/>
                          <a:cs typeface="Helvetica Neue"/>
                          <a:sym typeface="Helvetica Neue"/>
                        </a:rPr>
                        <a:t>.</a:t>
                      </a: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75737333"/>
              </p:ext>
            </p:extLst>
          </p:nvPr>
        </p:nvGraphicFramePr>
        <p:xfrm>
          <a:off x="3295650" y="1289038"/>
          <a:ext cx="4400550" cy="6675792"/>
        </p:xfrm>
        <a:graphic>
          <a:graphicData uri="http://schemas.openxmlformats.org/drawingml/2006/table">
            <a:tbl>
              <a:tblPr firstRow="1">
                <a:noFill/>
                <a:tableStyleId>{852B4E0E-E1B5-4763-9CB3-ECF953B0035A}</a:tableStyleId>
              </a:tblPr>
              <a:tblGrid>
                <a:gridCol w="4400550">
                  <a:extLst>
                    <a:ext uri="{9D8B030D-6E8A-4147-A177-3AD203B41FA5}">
                      <a16:colId xmlns:a16="http://schemas.microsoft.com/office/drawing/2014/main" val="20000"/>
                    </a:ext>
                  </a:extLst>
                </a:gridCol>
              </a:tblGrid>
              <a:tr h="273062">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600" u="none" strike="noStrike" cap="none" dirty="0"/>
                        <a:t>Norman Villages</a:t>
                      </a:r>
                      <a:endParaRPr sz="16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6330352">
                <a:tc>
                  <a:txBody>
                    <a:bodyPr/>
                    <a:lstStyle/>
                    <a:p>
                      <a:pPr marL="0" marR="0" lvl="0" indent="0" algn="l" rtl="0">
                        <a:lnSpc>
                          <a:spcPct val="100000"/>
                        </a:lnSpc>
                        <a:spcBef>
                          <a:spcPts val="0"/>
                        </a:spcBef>
                        <a:spcAft>
                          <a:spcPts val="0"/>
                        </a:spcAft>
                        <a:buClr>
                          <a:srgbClr val="000000"/>
                        </a:buClr>
                        <a:buSzPts val="800"/>
                        <a:buFont typeface="Helvetica Neue"/>
                        <a:buNone/>
                      </a:pPr>
                      <a:r>
                        <a:rPr lang="en-GB" sz="1200" dirty="0">
                          <a:latin typeface="Helvetica Neue"/>
                          <a:ea typeface="Helvetica Neue"/>
                          <a:cs typeface="Helvetica Neue"/>
                          <a:sym typeface="Helvetica Neue"/>
                        </a:rPr>
                        <a:t>90% of people lived in the countryside. Villages were controlled by the lord of the manor who lived in the </a:t>
                      </a:r>
                      <a:r>
                        <a:rPr lang="en-GB" sz="1200" dirty="0">
                          <a:solidFill>
                            <a:schemeClr val="accent3"/>
                          </a:solidFill>
                          <a:latin typeface="Helvetica Neue"/>
                          <a:ea typeface="Helvetica Neue"/>
                          <a:cs typeface="Helvetica Neue"/>
                          <a:sym typeface="Helvetica Neue"/>
                        </a:rPr>
                        <a:t>manor house</a:t>
                      </a:r>
                      <a:r>
                        <a:rPr lang="en-GB" sz="1200" dirty="0">
                          <a:latin typeface="Helvetica Neue"/>
                          <a:ea typeface="Helvetica Neue"/>
                          <a:cs typeface="Helvetica Neue"/>
                          <a:sym typeface="Helvetica Neue"/>
                        </a:rPr>
                        <a:t>. The Domesday Book records there were c.13,400 villages in 1086.</a:t>
                      </a:r>
                    </a:p>
                    <a:p>
                      <a:pPr marL="0" marR="0" lvl="0" indent="0" algn="l" rtl="0">
                        <a:lnSpc>
                          <a:spcPct val="100000"/>
                        </a:lnSpc>
                        <a:spcBef>
                          <a:spcPts val="0"/>
                        </a:spcBef>
                        <a:spcAft>
                          <a:spcPts val="0"/>
                        </a:spcAft>
                        <a:buClr>
                          <a:srgbClr val="000000"/>
                        </a:buClr>
                        <a:buSzPts val="800"/>
                        <a:buFont typeface="Helvetica Neue"/>
                        <a:buNone/>
                      </a:pPr>
                      <a:endParaRPr lang="en-GB" sz="12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sz="1200" dirty="0">
                          <a:latin typeface="Helvetica Neue"/>
                          <a:ea typeface="Helvetica Neue"/>
                          <a:cs typeface="Helvetica Neue"/>
                          <a:sym typeface="Helvetica Neue"/>
                        </a:rPr>
                        <a:t>At the</a:t>
                      </a:r>
                      <a:r>
                        <a:rPr lang="en-GB" sz="1200" baseline="0" dirty="0">
                          <a:latin typeface="Helvetica Neue"/>
                          <a:ea typeface="Helvetica Neue"/>
                          <a:cs typeface="Helvetica Neue"/>
                          <a:sym typeface="Helvetica Neue"/>
                        </a:rPr>
                        <a:t> centre of the village was a church which was most likely the most important building in the village. Surrounding fields for crops were straight, narrow strips. Some fields were left </a:t>
                      </a:r>
                      <a:r>
                        <a:rPr lang="en-GB" sz="1200" baseline="0" dirty="0">
                          <a:solidFill>
                            <a:schemeClr val="accent3"/>
                          </a:solidFill>
                          <a:latin typeface="Helvetica Neue"/>
                          <a:ea typeface="Helvetica Neue"/>
                          <a:cs typeface="Helvetica Neue"/>
                          <a:sym typeface="Helvetica Neue"/>
                        </a:rPr>
                        <a:t>fallow</a:t>
                      </a:r>
                      <a:r>
                        <a:rPr lang="en-GB" sz="1200" baseline="0" dirty="0">
                          <a:latin typeface="Helvetica Neue"/>
                          <a:ea typeface="Helvetica Neue"/>
                          <a:cs typeface="Helvetica Neue"/>
                          <a:sym typeface="Helvetica Neue"/>
                        </a:rPr>
                        <a:t> to allow the soil to recover. </a:t>
                      </a:r>
                      <a:r>
                        <a:rPr lang="en-GB" sz="1200" baseline="0" dirty="0">
                          <a:solidFill>
                            <a:schemeClr val="accent3"/>
                          </a:solidFill>
                          <a:latin typeface="Helvetica Neue"/>
                          <a:ea typeface="Helvetica Neue"/>
                          <a:cs typeface="Helvetica Neue"/>
                          <a:sym typeface="Helvetica Neue"/>
                        </a:rPr>
                        <a:t>Mill</a:t>
                      </a:r>
                      <a:r>
                        <a:rPr lang="en-GB" sz="1200" baseline="0" dirty="0">
                          <a:latin typeface="Helvetica Neue"/>
                          <a:ea typeface="Helvetica Neue"/>
                          <a:cs typeface="Helvetica Neue"/>
                          <a:sym typeface="Helvetica Neue"/>
                        </a:rPr>
                        <a:t> </a:t>
                      </a:r>
                      <a:r>
                        <a:rPr lang="en-GB" sz="1200" baseline="0" dirty="0">
                          <a:solidFill>
                            <a:schemeClr val="accent3"/>
                          </a:solidFill>
                          <a:latin typeface="Helvetica Neue"/>
                          <a:ea typeface="Helvetica Neue"/>
                          <a:cs typeface="Helvetica Neue"/>
                          <a:sym typeface="Helvetica Neue"/>
                        </a:rPr>
                        <a:t>ponds</a:t>
                      </a:r>
                      <a:r>
                        <a:rPr lang="en-GB" sz="1200" baseline="0" dirty="0">
                          <a:latin typeface="Helvetica Neue"/>
                          <a:ea typeface="Helvetica Neue"/>
                          <a:cs typeface="Helvetica Neue"/>
                          <a:sym typeface="Helvetica Neue"/>
                        </a:rPr>
                        <a:t> were used as a drinking hole for animals. A typical example of a Norman village was </a:t>
                      </a:r>
                      <a:r>
                        <a:rPr lang="en-GB" sz="1200" baseline="0" dirty="0" err="1">
                          <a:latin typeface="Helvetica Neue"/>
                          <a:ea typeface="Helvetica Neue"/>
                          <a:cs typeface="Helvetica Neue"/>
                          <a:sym typeface="Helvetica Neue"/>
                        </a:rPr>
                        <a:t>Wharram</a:t>
                      </a:r>
                      <a:r>
                        <a:rPr lang="en-GB" sz="1200" baseline="0" dirty="0">
                          <a:latin typeface="Helvetica Neue"/>
                          <a:ea typeface="Helvetica Neue"/>
                          <a:cs typeface="Helvetica Neue"/>
                          <a:sym typeface="Helvetica Neue"/>
                        </a:rPr>
                        <a:t> Percy.</a:t>
                      </a: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sz="1200" baseline="0" dirty="0">
                          <a:latin typeface="Helvetica Neue"/>
                          <a:ea typeface="Helvetica Neue"/>
                          <a:cs typeface="Helvetica Neue"/>
                          <a:sym typeface="Helvetica Neue"/>
                        </a:rPr>
                        <a:t>The poorest peasants (</a:t>
                      </a:r>
                      <a:r>
                        <a:rPr lang="en-GB" sz="1200" baseline="0" dirty="0">
                          <a:solidFill>
                            <a:schemeClr val="accent3"/>
                          </a:solidFill>
                          <a:latin typeface="Helvetica Neue"/>
                          <a:ea typeface="Helvetica Neue"/>
                          <a:cs typeface="Helvetica Neue"/>
                          <a:sym typeface="Helvetica Neue"/>
                        </a:rPr>
                        <a:t>serfs</a:t>
                      </a:r>
                      <a:r>
                        <a:rPr lang="en-GB" sz="1200" baseline="0" dirty="0">
                          <a:latin typeface="Helvetica Neue"/>
                          <a:ea typeface="Helvetica Neue"/>
                          <a:cs typeface="Helvetica Neue"/>
                          <a:sym typeface="Helvetica Neue"/>
                        </a:rPr>
                        <a:t>) lived in houses around the lord’s manor. They were not allowed to leave the area without the permission of the lord. </a:t>
                      </a:r>
                      <a:r>
                        <a:rPr lang="en-GB" sz="1200" baseline="0" dirty="0">
                          <a:solidFill>
                            <a:schemeClr val="accent3"/>
                          </a:solidFill>
                          <a:latin typeface="Helvetica Neue"/>
                          <a:ea typeface="Helvetica Neue"/>
                          <a:cs typeface="Helvetica Neue"/>
                          <a:sym typeface="Helvetica Neue"/>
                        </a:rPr>
                        <a:t>Manors</a:t>
                      </a:r>
                      <a:r>
                        <a:rPr lang="en-GB" sz="1200" baseline="0" dirty="0">
                          <a:latin typeface="Helvetica Neue"/>
                          <a:ea typeface="Helvetica Neue"/>
                          <a:cs typeface="Helvetica Neue"/>
                          <a:sym typeface="Helvetica Neue"/>
                        </a:rPr>
                        <a:t> were specific areas within villages occupied by </a:t>
                      </a:r>
                      <a:r>
                        <a:rPr lang="en-GB" sz="1200" baseline="0" dirty="0">
                          <a:solidFill>
                            <a:schemeClr val="accent3"/>
                          </a:solidFill>
                          <a:latin typeface="Helvetica Neue"/>
                          <a:ea typeface="Helvetica Neue"/>
                          <a:cs typeface="Helvetica Neue"/>
                          <a:sym typeface="Helvetica Neue"/>
                        </a:rPr>
                        <a:t>freemen</a:t>
                      </a:r>
                      <a:r>
                        <a:rPr lang="en-GB" sz="1200" baseline="0" dirty="0">
                          <a:latin typeface="Helvetica Neue"/>
                          <a:ea typeface="Helvetica Neue"/>
                          <a:cs typeface="Helvetica Neue"/>
                          <a:sym typeface="Helvetica Neue"/>
                        </a:rPr>
                        <a:t>. The collective term for all land owned by a lord was a ‘</a:t>
                      </a:r>
                      <a:r>
                        <a:rPr lang="en-GB" sz="1200" baseline="0" dirty="0">
                          <a:solidFill>
                            <a:schemeClr val="accent3"/>
                          </a:solidFill>
                          <a:latin typeface="Helvetica Neue"/>
                          <a:ea typeface="Helvetica Neue"/>
                          <a:cs typeface="Helvetica Neue"/>
                          <a:sym typeface="Helvetica Neue"/>
                        </a:rPr>
                        <a:t>demesne</a:t>
                      </a:r>
                      <a:r>
                        <a:rPr lang="en-GB" sz="1200" baseline="0" dirty="0">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000000"/>
                        </a:buClr>
                        <a:buSzPts val="800"/>
                        <a:buFont typeface="Helvetica Neue"/>
                        <a:buNone/>
                      </a:pPr>
                      <a:endParaRPr lang="en-GB"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sz="1200" baseline="0" dirty="0">
                          <a:latin typeface="Helvetica Neue"/>
                          <a:ea typeface="Helvetica Neue"/>
                          <a:cs typeface="Helvetica Neue"/>
                          <a:sym typeface="Helvetica Neue"/>
                        </a:rPr>
                        <a:t>Key people that ensured the smooth running of the village include a :</a:t>
                      </a:r>
                      <a:r>
                        <a:rPr lang="en-GB" sz="1200" baseline="0" dirty="0">
                          <a:solidFill>
                            <a:schemeClr val="accent3"/>
                          </a:solidFill>
                          <a:latin typeface="Helvetica Neue"/>
                          <a:ea typeface="Helvetica Neue"/>
                          <a:cs typeface="Helvetica Neue"/>
                          <a:sym typeface="Helvetica Neue"/>
                        </a:rPr>
                        <a:t>Reeve</a:t>
                      </a:r>
                      <a:r>
                        <a:rPr lang="en-GB" sz="1200" baseline="0" dirty="0">
                          <a:latin typeface="Helvetica Neue"/>
                          <a:ea typeface="Helvetica Neue"/>
                          <a:cs typeface="Helvetica Neue"/>
                          <a:sym typeface="Helvetica Neue"/>
                        </a:rPr>
                        <a:t>, </a:t>
                      </a:r>
                      <a:r>
                        <a:rPr lang="en-GB" sz="1200" baseline="0" dirty="0">
                          <a:solidFill>
                            <a:schemeClr val="accent3"/>
                          </a:solidFill>
                          <a:latin typeface="Helvetica Neue"/>
                          <a:ea typeface="Helvetica Neue"/>
                          <a:cs typeface="Helvetica Neue"/>
                          <a:sym typeface="Helvetica Neue"/>
                        </a:rPr>
                        <a:t>Bailiff</a:t>
                      </a:r>
                      <a:r>
                        <a:rPr lang="en-GB" sz="1200" baseline="0" dirty="0">
                          <a:latin typeface="Helvetica Neue"/>
                          <a:ea typeface="Helvetica Neue"/>
                          <a:cs typeface="Helvetica Neue"/>
                          <a:sym typeface="Helvetica Neue"/>
                        </a:rPr>
                        <a:t>, Priest and Miller</a:t>
                      </a:r>
                      <a:endParaRPr sz="1200"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7" name="Google Shape;67;p14"/>
          <p:cNvGraphicFramePr/>
          <p:nvPr>
            <p:extLst>
              <p:ext uri="{D42A27DB-BD31-4B8C-83A1-F6EECF244321}">
                <p14:modId xmlns:p14="http://schemas.microsoft.com/office/powerpoint/2010/main" val="4186666201"/>
              </p:ext>
            </p:extLst>
          </p:nvPr>
        </p:nvGraphicFramePr>
        <p:xfrm>
          <a:off x="7791450" y="1282100"/>
          <a:ext cx="4860401" cy="5769588"/>
        </p:xfrm>
        <a:graphic>
          <a:graphicData uri="http://schemas.openxmlformats.org/drawingml/2006/table">
            <a:tbl>
              <a:tblPr firstRow="1">
                <a:noFill/>
                <a:tableStyleId>{852B4E0E-E1B5-4763-9CB3-ECF953B0035A}</a:tableStyleId>
              </a:tblPr>
              <a:tblGrid>
                <a:gridCol w="4860401">
                  <a:extLst>
                    <a:ext uri="{9D8B030D-6E8A-4147-A177-3AD203B41FA5}">
                      <a16:colId xmlns:a16="http://schemas.microsoft.com/office/drawing/2014/main" val="20000"/>
                    </a:ext>
                  </a:extLst>
                </a:gridCol>
              </a:tblGrid>
              <a:tr h="384162">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Norman Towns</a:t>
                      </a:r>
                      <a:endParaRPr sz="20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5363188">
                <a:tc>
                  <a:txBody>
                    <a:bodyPr/>
                    <a:lstStyle/>
                    <a:p>
                      <a:pPr marL="0" marR="0" lvl="0" indent="0" algn="l" rtl="0">
                        <a:lnSpc>
                          <a:spcPct val="100000"/>
                        </a:lnSpc>
                        <a:spcBef>
                          <a:spcPts val="0"/>
                        </a:spcBef>
                        <a:spcAft>
                          <a:spcPts val="0"/>
                        </a:spcAft>
                        <a:buClr>
                          <a:srgbClr val="000000"/>
                        </a:buClr>
                        <a:buSzPts val="900"/>
                        <a:buFont typeface="Helvetica Neue"/>
                        <a:buNone/>
                      </a:pPr>
                      <a:r>
                        <a:rPr lang="en-US" dirty="0">
                          <a:latin typeface="Helvetica Neue"/>
                          <a:ea typeface="Helvetica Neue"/>
                          <a:cs typeface="Helvetica Neue"/>
                          <a:sym typeface="Helvetica Neue"/>
                        </a:rPr>
                        <a:t>Key</a:t>
                      </a:r>
                      <a:r>
                        <a:rPr lang="en-US" baseline="0" dirty="0">
                          <a:latin typeface="Helvetica Neue"/>
                          <a:ea typeface="Helvetica Neue"/>
                          <a:cs typeface="Helvetica Neue"/>
                          <a:sym typeface="Helvetica Neue"/>
                        </a:rPr>
                        <a:t> towns before the Norman invasion include: Winchester, Chester and York. Towns served as important military, religious or administrative </a:t>
                      </a:r>
                      <a:r>
                        <a:rPr lang="en-US" baseline="0" dirty="0" err="1">
                          <a:latin typeface="Helvetica Neue"/>
                          <a:ea typeface="Helvetica Neue"/>
                          <a:cs typeface="Helvetica Neue"/>
                          <a:sym typeface="Helvetica Neue"/>
                        </a:rPr>
                        <a:t>centres</a:t>
                      </a:r>
                      <a:r>
                        <a:rPr lang="en-US" baseline="0" dirty="0">
                          <a:latin typeface="Helvetica Neue"/>
                          <a:ea typeface="Helvetica Neue"/>
                          <a:cs typeface="Helvetica Neue"/>
                          <a:sym typeface="Helvetica Neue"/>
                        </a:rPr>
                        <a:t>. The Normans encouraged the growth of towns in order to increase trade and taxes to the Crown.</a:t>
                      </a:r>
                    </a:p>
                    <a:p>
                      <a:pPr marL="0" marR="0" lvl="0" indent="0" algn="l" rtl="0">
                        <a:lnSpc>
                          <a:spcPct val="100000"/>
                        </a:lnSpc>
                        <a:spcBef>
                          <a:spcPts val="0"/>
                        </a:spcBef>
                        <a:spcAft>
                          <a:spcPts val="0"/>
                        </a:spcAft>
                        <a:buClr>
                          <a:srgbClr val="000000"/>
                        </a:buClr>
                        <a:buSzPts val="900"/>
                        <a:buFont typeface="Helvetica Neue"/>
                        <a:buNone/>
                      </a:pPr>
                      <a:endParaRPr lang="en-US"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baseline="0" dirty="0">
                          <a:latin typeface="Helvetica Neue"/>
                          <a:ea typeface="Helvetica Neue"/>
                          <a:cs typeface="Helvetica Neue"/>
                          <a:sym typeface="Helvetica Neue"/>
                        </a:rPr>
                        <a:t>Trade links with France were strengthened at the expense of Scandinavian links; however, the Normans brought stability in trade and this led to the development of many towns. A good indicator of the size and development of a town was the number of upper ranks of townspeople (</a:t>
                      </a:r>
                      <a:r>
                        <a:rPr lang="en-US" baseline="0" dirty="0">
                          <a:solidFill>
                            <a:schemeClr val="accent5"/>
                          </a:solidFill>
                          <a:latin typeface="Helvetica Neue"/>
                          <a:ea typeface="Helvetica Neue"/>
                          <a:cs typeface="Helvetica Neue"/>
                          <a:sym typeface="Helvetica Neue"/>
                        </a:rPr>
                        <a:t>burgesses</a:t>
                      </a:r>
                      <a:r>
                        <a:rPr lang="en-US" baseline="0" dirty="0">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000000"/>
                        </a:buClr>
                        <a:buSzPts val="900"/>
                        <a:buFont typeface="Helvetica Neue"/>
                        <a:buNone/>
                      </a:pPr>
                      <a:endParaRPr lang="en-US"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baseline="0" dirty="0">
                          <a:latin typeface="Helvetica Neue"/>
                          <a:ea typeface="Helvetica Neue"/>
                          <a:cs typeface="Helvetica Neue"/>
                          <a:sym typeface="Helvetica Neue"/>
                        </a:rPr>
                        <a:t>Trades that helped develop the growth of towns include:</a:t>
                      </a:r>
                    </a:p>
                    <a:p>
                      <a:pPr marL="285750" marR="0" lvl="0" indent="-285750" algn="l" rtl="0">
                        <a:lnSpc>
                          <a:spcPct val="100000"/>
                        </a:lnSpc>
                        <a:spcBef>
                          <a:spcPts val="0"/>
                        </a:spcBef>
                        <a:spcAft>
                          <a:spcPts val="0"/>
                        </a:spcAft>
                        <a:buClr>
                          <a:srgbClr val="000000"/>
                        </a:buClr>
                        <a:buSzPts val="900"/>
                        <a:buFont typeface="Arial" panose="020B0604020202020204" pitchFamily="34" charset="0"/>
                        <a:buChar char="•"/>
                      </a:pPr>
                      <a:r>
                        <a:rPr lang="en-US" baseline="0" dirty="0">
                          <a:latin typeface="Helvetica Neue"/>
                          <a:ea typeface="Helvetica Neue"/>
                          <a:cs typeface="Helvetica Neue"/>
                          <a:sym typeface="Helvetica Neue"/>
                        </a:rPr>
                        <a:t>The Salt Trade</a:t>
                      </a:r>
                    </a:p>
                    <a:p>
                      <a:pPr marL="285750" marR="0" lvl="0" indent="-285750" algn="l" rtl="0">
                        <a:lnSpc>
                          <a:spcPct val="100000"/>
                        </a:lnSpc>
                        <a:spcBef>
                          <a:spcPts val="0"/>
                        </a:spcBef>
                        <a:spcAft>
                          <a:spcPts val="0"/>
                        </a:spcAft>
                        <a:buClr>
                          <a:srgbClr val="000000"/>
                        </a:buClr>
                        <a:buSzPts val="900"/>
                        <a:buFont typeface="Arial" panose="020B0604020202020204" pitchFamily="34" charset="0"/>
                        <a:buChar char="•"/>
                      </a:pPr>
                      <a:r>
                        <a:rPr lang="en-US" baseline="0" dirty="0">
                          <a:latin typeface="Helvetica Neue"/>
                          <a:ea typeface="Helvetica Neue"/>
                          <a:cs typeface="Helvetica Neue"/>
                          <a:sym typeface="Helvetica Neue"/>
                        </a:rPr>
                        <a:t>Metalwork</a:t>
                      </a:r>
                    </a:p>
                    <a:p>
                      <a:pPr marL="285750" marR="0" lvl="0" indent="-285750" algn="l" rtl="0">
                        <a:lnSpc>
                          <a:spcPct val="100000"/>
                        </a:lnSpc>
                        <a:spcBef>
                          <a:spcPts val="0"/>
                        </a:spcBef>
                        <a:spcAft>
                          <a:spcPts val="0"/>
                        </a:spcAft>
                        <a:buClr>
                          <a:srgbClr val="000000"/>
                        </a:buClr>
                        <a:buSzPts val="900"/>
                        <a:buFont typeface="Arial" panose="020B0604020202020204" pitchFamily="34" charset="0"/>
                        <a:buChar char="•"/>
                      </a:pPr>
                      <a:r>
                        <a:rPr lang="en-US" baseline="0" dirty="0">
                          <a:latin typeface="Helvetica Neue"/>
                          <a:ea typeface="Helvetica Neue"/>
                          <a:cs typeface="Helvetica Neue"/>
                          <a:sym typeface="Helvetica Neue"/>
                        </a:rPr>
                        <a:t>The Wool Trade</a:t>
                      </a:r>
                    </a:p>
                    <a:p>
                      <a:pPr marL="285750" marR="0" lvl="0" indent="-285750" algn="l" rtl="0">
                        <a:lnSpc>
                          <a:spcPct val="100000"/>
                        </a:lnSpc>
                        <a:spcBef>
                          <a:spcPts val="0"/>
                        </a:spcBef>
                        <a:spcAft>
                          <a:spcPts val="0"/>
                        </a:spcAft>
                        <a:buClr>
                          <a:srgbClr val="000000"/>
                        </a:buClr>
                        <a:buSzPts val="900"/>
                        <a:buFont typeface="Arial" panose="020B0604020202020204" pitchFamily="34" charset="0"/>
                        <a:buChar char="•"/>
                      </a:pPr>
                      <a:r>
                        <a:rPr lang="en-US" baseline="0" dirty="0">
                          <a:latin typeface="Helvetica Neue"/>
                          <a:ea typeface="Helvetica Neue"/>
                          <a:cs typeface="Helvetica Neue"/>
                          <a:sym typeface="Helvetica Neue"/>
                        </a:rPr>
                        <a:t>Markets and Fairs</a:t>
                      </a:r>
                    </a:p>
                    <a:p>
                      <a:pPr marL="285750" marR="0" lvl="0" indent="-285750" algn="l" rtl="0">
                        <a:lnSpc>
                          <a:spcPct val="100000"/>
                        </a:lnSpc>
                        <a:spcBef>
                          <a:spcPts val="0"/>
                        </a:spcBef>
                        <a:spcAft>
                          <a:spcPts val="0"/>
                        </a:spcAft>
                        <a:buClr>
                          <a:srgbClr val="000000"/>
                        </a:buClr>
                        <a:buSzPts val="900"/>
                        <a:buFont typeface="Arial" panose="020B0604020202020204" pitchFamily="34" charset="0"/>
                        <a:buChar char="•"/>
                      </a:pPr>
                      <a:r>
                        <a:rPr lang="en-US" baseline="0" dirty="0">
                          <a:solidFill>
                            <a:schemeClr val="accent5"/>
                          </a:solidFill>
                          <a:latin typeface="Helvetica Neue"/>
                          <a:ea typeface="Helvetica Neue"/>
                          <a:cs typeface="Helvetica Neue"/>
                          <a:sym typeface="Helvetica Neue"/>
                        </a:rPr>
                        <a:t>Guilds </a:t>
                      </a:r>
                      <a:r>
                        <a:rPr lang="en-US" baseline="0" dirty="0">
                          <a:solidFill>
                            <a:schemeClr val="tx1"/>
                          </a:solidFill>
                          <a:latin typeface="Helvetica Neue"/>
                          <a:ea typeface="Helvetica Neue"/>
                          <a:cs typeface="Helvetica Neue"/>
                          <a:sym typeface="Helvetica Neue"/>
                        </a:rPr>
                        <a:t>(specialist tradesman associations)</a:t>
                      </a:r>
                    </a:p>
                    <a:p>
                      <a:pPr marL="285750" marR="0" lvl="0" indent="-285750" algn="l" rtl="0">
                        <a:lnSpc>
                          <a:spcPct val="100000"/>
                        </a:lnSpc>
                        <a:spcBef>
                          <a:spcPts val="0"/>
                        </a:spcBef>
                        <a:spcAft>
                          <a:spcPts val="0"/>
                        </a:spcAft>
                        <a:buClr>
                          <a:srgbClr val="000000"/>
                        </a:buClr>
                        <a:buSzPts val="900"/>
                        <a:buFont typeface="Arial" panose="020B0604020202020204" pitchFamily="34" charset="0"/>
                        <a:buChar char="•"/>
                      </a:pPr>
                      <a:endParaRPr lang="en-US" baseline="0" dirty="0">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Arial" panose="020B0604020202020204" pitchFamily="34" charset="0"/>
                        <a:buNone/>
                      </a:pPr>
                      <a:r>
                        <a:rPr lang="en-US" baseline="0" dirty="0">
                          <a:solidFill>
                            <a:schemeClr val="tx1"/>
                          </a:solidFill>
                          <a:latin typeface="Helvetica Neue"/>
                          <a:ea typeface="Helvetica Neue"/>
                          <a:cs typeface="Helvetica Neue"/>
                          <a:sym typeface="Helvetica Neue"/>
                        </a:rPr>
                        <a:t>Markets and fairs could only be held if a </a:t>
                      </a:r>
                      <a:r>
                        <a:rPr lang="en-US" baseline="0" dirty="0">
                          <a:solidFill>
                            <a:schemeClr val="accent5"/>
                          </a:solidFill>
                          <a:latin typeface="Helvetica Neue"/>
                          <a:ea typeface="Helvetica Neue"/>
                          <a:cs typeface="Helvetica Neue"/>
                          <a:sym typeface="Helvetica Neue"/>
                        </a:rPr>
                        <a:t>franchise</a:t>
                      </a:r>
                      <a:r>
                        <a:rPr lang="en-US" baseline="0" dirty="0">
                          <a:solidFill>
                            <a:schemeClr val="tx1"/>
                          </a:solidFill>
                          <a:latin typeface="Helvetica Neue"/>
                          <a:ea typeface="Helvetica Neue"/>
                          <a:cs typeface="Helvetica Neue"/>
                          <a:sym typeface="Helvetica Neue"/>
                        </a:rPr>
                        <a:t> was given in the form of a </a:t>
                      </a:r>
                      <a:r>
                        <a:rPr lang="en-US" baseline="0" dirty="0">
                          <a:solidFill>
                            <a:schemeClr val="accent5"/>
                          </a:solidFill>
                          <a:latin typeface="Helvetica Neue"/>
                          <a:ea typeface="Helvetica Neue"/>
                          <a:cs typeface="Helvetica Neue"/>
                          <a:sym typeface="Helvetica Neue"/>
                        </a:rPr>
                        <a:t>grant</a:t>
                      </a:r>
                      <a:r>
                        <a:rPr lang="en-US" baseline="0" dirty="0">
                          <a:solidFill>
                            <a:schemeClr val="tx1"/>
                          </a:solidFill>
                          <a:latin typeface="Helvetica Neue"/>
                          <a:ea typeface="Helvetica Neue"/>
                          <a:cs typeface="Helvetica Neue"/>
                          <a:sym typeface="Helvetica Neue"/>
                        </a:rPr>
                        <a:t> from the king or his government. They became very important economic events for the Church and traders who made lots of money from them.</a:t>
                      </a:r>
                      <a:endParaRPr dirty="0">
                        <a:solidFill>
                          <a:schemeClr val="accent5"/>
                        </a:solidFill>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26" name="Picture 2" descr="C:\Users\ddavies\AppData\Local\Microsoft\Windows\Temporary Internet Files\Content.Outlook\3NNSHATN\file-1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3730742"/>
            <a:ext cx="4189150" cy="2574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48600" y="7306628"/>
            <a:ext cx="4803250" cy="830997"/>
          </a:xfrm>
          <a:prstGeom prst="rect">
            <a:avLst/>
          </a:prstGeom>
          <a:noFill/>
          <a:ln>
            <a:solidFill>
              <a:schemeClr val="accent1"/>
            </a:solidFill>
          </a:ln>
        </p:spPr>
        <p:txBody>
          <a:bodyPr wrap="square" rtlCol="0">
            <a:spAutoFit/>
          </a:bodyPr>
          <a:lstStyle/>
          <a:p>
            <a:r>
              <a:rPr lang="en-GB" sz="1600" dirty="0">
                <a:latin typeface="Helvetica Neue" panose="020B0604020202020204" charset="0"/>
              </a:rPr>
              <a:t>The Normans did change life in England, but the extent differed according to social status. Plenty of change at the top, very little at the bottom.</a:t>
            </a:r>
          </a:p>
        </p:txBody>
      </p:sp>
    </p:spTree>
    <p:extLst>
      <p:ext uri="{BB962C8B-B14F-4D97-AF65-F5344CB8AC3E}">
        <p14:creationId xmlns:p14="http://schemas.microsoft.com/office/powerpoint/2010/main" val="428243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lvl="0" algn="ctr">
              <a:buSzPts val="2700"/>
            </a:pPr>
            <a:r>
              <a:rPr lang="en-US" sz="2700" b="1">
                <a:latin typeface="Helvetica Neue"/>
                <a:ea typeface="Helvetica Neue"/>
                <a:cs typeface="Helvetica Neue"/>
                <a:sym typeface="Helvetica Neue"/>
              </a:rPr>
              <a:t>Economic and social changes</a:t>
            </a:r>
            <a:endParaRPr lang="en-US" sz="2700" b="1" dirty="0">
              <a:latin typeface="Helvetica Neue"/>
              <a:ea typeface="Helvetica Neue"/>
              <a:cs typeface="Helvetica Neue"/>
              <a:sym typeface="Helvetica Neue"/>
            </a:endParaRPr>
          </a:p>
        </p:txBody>
      </p:sp>
      <p:graphicFrame>
        <p:nvGraphicFramePr>
          <p:cNvPr id="77" name="Google Shape;77;p15"/>
          <p:cNvGraphicFramePr/>
          <p:nvPr>
            <p:extLst>
              <p:ext uri="{D42A27DB-BD31-4B8C-83A1-F6EECF244321}">
                <p14:modId xmlns:p14="http://schemas.microsoft.com/office/powerpoint/2010/main" val="1997379964"/>
              </p:ext>
            </p:extLst>
          </p:nvPr>
        </p:nvGraphicFramePr>
        <p:xfrm>
          <a:off x="251512" y="8296013"/>
          <a:ext cx="12501775" cy="1209937"/>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148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773057">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800" dirty="0">
                          <a:latin typeface="Helvetica Neue"/>
                          <a:ea typeface="Helvetica Neue"/>
                          <a:cs typeface="Helvetica Neue"/>
                          <a:sym typeface="Helvetica Neue"/>
                        </a:rPr>
                        <a:t>Manor house, fallow, mill pond, serf, manor, freeman, demesne, cruck, reeve, bailiff, scythe, sickle, tithe, burgess, guild, franchise, grant</a:t>
                      </a: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8" name="Google Shape;78;p15"/>
          <p:cNvGraphicFramePr/>
          <p:nvPr>
            <p:extLst>
              <p:ext uri="{D42A27DB-BD31-4B8C-83A1-F6EECF244321}">
                <p14:modId xmlns:p14="http://schemas.microsoft.com/office/powerpoint/2010/main" val="2772524840"/>
              </p:ext>
            </p:extLst>
          </p:nvPr>
        </p:nvGraphicFramePr>
        <p:xfrm>
          <a:off x="250062" y="2981738"/>
          <a:ext cx="12504675" cy="1246330"/>
        </p:xfrm>
        <a:graphic>
          <a:graphicData uri="http://schemas.openxmlformats.org/drawingml/2006/table">
            <a:tbl>
              <a:tblPr firstRow="1">
                <a:noFill/>
                <a:tableStyleId>{ECCC51FD-DFF0-4B96-BED9-4D900FAB46A3}</a:tableStyleId>
              </a:tblPr>
              <a:tblGrid>
                <a:gridCol w="12504675">
                  <a:extLst>
                    <a:ext uri="{9D8B030D-6E8A-4147-A177-3AD203B41FA5}">
                      <a16:colId xmlns:a16="http://schemas.microsoft.com/office/drawing/2014/main" val="20000"/>
                    </a:ext>
                  </a:extLst>
                </a:gridCol>
              </a:tblGrid>
              <a:tr h="354350">
                <a:tc>
                  <a:txBody>
                    <a:bodyPr/>
                    <a:lstStyle/>
                    <a:p>
                      <a:pPr marL="0" lvl="0" indent="0" algn="l" rtl="0">
                        <a:spcBef>
                          <a:spcPts val="0"/>
                        </a:spcBef>
                        <a:spcAft>
                          <a:spcPts val="0"/>
                        </a:spcAft>
                        <a:buNone/>
                      </a:pPr>
                      <a:r>
                        <a:rPr lang="en-GB" sz="2200" b="1" dirty="0">
                          <a:solidFill>
                            <a:srgbClr val="FFFFFF"/>
                          </a:solidFill>
                          <a:latin typeface="Helvetica"/>
                          <a:ea typeface="Helvetica"/>
                          <a:cs typeface="Helvetica"/>
                          <a:sym typeface="Helvetica"/>
                        </a:rPr>
                        <a:t>8 Mark How important</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09450">
                <a:tc>
                  <a:txBody>
                    <a:bodyPr/>
                    <a:lstStyle/>
                    <a:p>
                      <a:pPr marL="0" lvl="0" indent="0" algn="l" rtl="0">
                        <a:spcBef>
                          <a:spcPts val="0"/>
                        </a:spcBef>
                        <a:spcAft>
                          <a:spcPts val="0"/>
                        </a:spcAft>
                        <a:buNone/>
                      </a:pPr>
                      <a:r>
                        <a:rPr lang="en-GB" sz="2200" dirty="0"/>
                        <a:t>What was important about the organisation of a Norman village?</a:t>
                      </a:r>
                      <a:endParaRPr sz="2200" dirty="0"/>
                    </a:p>
                  </a:txBody>
                  <a:tcPr marL="91425" marR="95250"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1284019411"/>
              </p:ext>
            </p:extLst>
          </p:nvPr>
        </p:nvGraphicFramePr>
        <p:xfrm>
          <a:off x="246781" y="1212843"/>
          <a:ext cx="12490675" cy="1361440"/>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4349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800" dirty="0"/>
                        <a:t>Exam Practice</a:t>
                      </a:r>
                      <a:endParaRPr sz="18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712477">
                <a:tc>
                  <a:txBody>
                    <a:bodyPr/>
                    <a:lstStyle/>
                    <a:p>
                      <a:pPr marL="0" marR="0" lvl="0" indent="0" algn="l" rtl="0">
                        <a:lnSpc>
                          <a:spcPct val="100000"/>
                        </a:lnSpc>
                        <a:spcBef>
                          <a:spcPts val="0"/>
                        </a:spcBef>
                        <a:spcAft>
                          <a:spcPts val="0"/>
                        </a:spcAft>
                        <a:buClr>
                          <a:srgbClr val="000000"/>
                        </a:buClr>
                        <a:buSzPts val="900"/>
                        <a:buFont typeface="Helvetica Neue"/>
                        <a:buNone/>
                      </a:pPr>
                      <a:r>
                        <a:rPr lang="en-GB" sz="2400" dirty="0">
                          <a:latin typeface="Helvetica Neue"/>
                          <a:ea typeface="Helvetica Neue"/>
                          <a:cs typeface="Helvetica Neue"/>
                          <a:sym typeface="Helvetica Neue"/>
                        </a:rPr>
                        <a:t>Use the information to answer the following exam questions. Make sure</a:t>
                      </a:r>
                      <a:r>
                        <a:rPr lang="en-GB" sz="2400" baseline="0" dirty="0">
                          <a:latin typeface="Helvetica Neue"/>
                          <a:ea typeface="Helvetica Neue"/>
                          <a:cs typeface="Helvetica Neue"/>
                          <a:sym typeface="Helvetica Neue"/>
                        </a:rPr>
                        <a:t> you use the ‘Key Vocabulary/Terms’ in your answers.</a:t>
                      </a:r>
                      <a:endParaRPr sz="24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0" name="Google Shape;80;p15"/>
          <p:cNvGraphicFramePr/>
          <p:nvPr>
            <p:extLst>
              <p:ext uri="{D42A27DB-BD31-4B8C-83A1-F6EECF244321}">
                <p14:modId xmlns:p14="http://schemas.microsoft.com/office/powerpoint/2010/main" val="873123017"/>
              </p:ext>
            </p:extLst>
          </p:nvPr>
        </p:nvGraphicFramePr>
        <p:xfrm>
          <a:off x="257062" y="6256775"/>
          <a:ext cx="12490675" cy="1289126"/>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244279">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8</a:t>
                      </a:r>
                      <a:r>
                        <a:rPr lang="en-GB" sz="2200" u="none" strike="noStrike" cap="none" baseline="0" dirty="0"/>
                        <a:t> Mark Write an account</a:t>
                      </a:r>
                      <a:endParaRPr sz="2200" u="none" strike="noStrike" cap="none" dirty="0"/>
                    </a:p>
                  </a:txBody>
                  <a:tcPr marL="50800" marR="50800" marT="50800" marB="50800" anchor="ctr">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38100" cap="flat" cmpd="sng">
                      <a:solidFill>
                        <a:srgbClr val="773F9B"/>
                      </a:solidFill>
                      <a:prstDash val="solid"/>
                      <a:round/>
                      <a:headEnd type="none" w="sm" len="sm"/>
                      <a:tailEnd type="none" w="sm" len="sm"/>
                    </a:lnT>
                    <a:lnB w="9525" cap="flat" cmpd="sng">
                      <a:solidFill>
                        <a:srgbClr val="773F9B"/>
                      </a:solidFill>
                      <a:prstDash val="solid"/>
                      <a:round/>
                      <a:headEnd type="none" w="sm" len="sm"/>
                      <a:tailEnd type="none" w="sm" len="sm"/>
                    </a:lnB>
                    <a:solidFill>
                      <a:srgbClr val="773F9B"/>
                    </a:solidFill>
                  </a:tcPr>
                </a:tc>
                <a:extLst>
                  <a:ext uri="{0D108BD9-81ED-4DB2-BD59-A6C34878D82A}">
                    <a16:rowId xmlns:a16="http://schemas.microsoft.com/office/drawing/2014/main" val="10000"/>
                  </a:ext>
                </a:extLst>
              </a:tr>
              <a:tr h="852246">
                <a:tc>
                  <a:txBody>
                    <a:bodyPr/>
                    <a:lstStyle/>
                    <a:p>
                      <a:pPr marL="0" marR="139700" lvl="0" indent="0" algn="l" rtl="0">
                        <a:lnSpc>
                          <a:spcPct val="115000"/>
                        </a:lnSpc>
                        <a:spcBef>
                          <a:spcPts val="0"/>
                        </a:spcBef>
                        <a:spcAft>
                          <a:spcPts val="0"/>
                        </a:spcAft>
                        <a:buNone/>
                      </a:pPr>
                      <a:r>
                        <a:rPr lang="en-GB" sz="2200" dirty="0">
                          <a:latin typeface="Helvetica Neue"/>
                          <a:ea typeface="Helvetica Neue"/>
                          <a:cs typeface="Helvetica Neue"/>
                          <a:sym typeface="Helvetica Neue"/>
                        </a:rPr>
                        <a:t>Write an account of the ways in which life in England changed under the Normans.</a:t>
                      </a:r>
                      <a:endParaRPr sz="2200" dirty="0">
                        <a:latin typeface="Helvetica Neue"/>
                        <a:ea typeface="Helvetica Neue"/>
                        <a:cs typeface="Helvetica Neue"/>
                        <a:sym typeface="Helvetica Neue"/>
                      </a:endParaRPr>
                    </a:p>
                  </a:txBody>
                  <a:tcPr marL="50800" marR="50800" marT="50800" marB="50800">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9525" cap="flat" cmpd="sng">
                      <a:solidFill>
                        <a:srgbClr val="773F9B"/>
                      </a:solidFill>
                      <a:prstDash val="solid"/>
                      <a:round/>
                      <a:headEnd type="none" w="sm" len="sm"/>
                      <a:tailEnd type="none" w="sm" len="sm"/>
                    </a:lnT>
                    <a:lnB w="38100" cap="flat" cmpd="sng">
                      <a:solidFill>
                        <a:srgbClr val="773F9B"/>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1" name="Google Shape;81;p15"/>
          <p:cNvGraphicFramePr/>
          <p:nvPr>
            <p:extLst>
              <p:ext uri="{D42A27DB-BD31-4B8C-83A1-F6EECF244321}">
                <p14:modId xmlns:p14="http://schemas.microsoft.com/office/powerpoint/2010/main" val="2471683248"/>
              </p:ext>
            </p:extLst>
          </p:nvPr>
        </p:nvGraphicFramePr>
        <p:xfrm>
          <a:off x="257112" y="4673213"/>
          <a:ext cx="12490575" cy="1210705"/>
        </p:xfrm>
        <a:graphic>
          <a:graphicData uri="http://schemas.openxmlformats.org/drawingml/2006/table">
            <a:tbl>
              <a:tblPr firstRow="1">
                <a:noFill/>
                <a:tableStyleId>{852B4E0E-E1B5-4763-9CB3-ECF953B0035A}</a:tableStyleId>
              </a:tblPr>
              <a:tblGrid>
                <a:gridCol w="12490575">
                  <a:extLst>
                    <a:ext uri="{9D8B030D-6E8A-4147-A177-3AD203B41FA5}">
                      <a16:colId xmlns:a16="http://schemas.microsoft.com/office/drawing/2014/main" val="20000"/>
                    </a:ext>
                  </a:extLst>
                </a:gridCol>
              </a:tblGrid>
              <a:tr h="4270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8 Mark Write an account</a:t>
                      </a:r>
                      <a:endParaRPr sz="22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773825">
                <a:tc>
                  <a:txBody>
                    <a:bodyPr/>
                    <a:lstStyle/>
                    <a:p>
                      <a:pPr marL="0" marR="0" lvl="0" indent="0" algn="l" rtl="0">
                        <a:lnSpc>
                          <a:spcPct val="100000"/>
                        </a:lnSpc>
                        <a:spcBef>
                          <a:spcPts val="0"/>
                        </a:spcBef>
                        <a:spcAft>
                          <a:spcPts val="0"/>
                        </a:spcAft>
                        <a:buClr>
                          <a:srgbClr val="000000"/>
                        </a:buClr>
                        <a:buSzPts val="800"/>
                        <a:buFont typeface="Helvetica Neue"/>
                        <a:buNone/>
                      </a:pPr>
                      <a:r>
                        <a:rPr lang="en-GB" sz="2200" dirty="0">
                          <a:latin typeface="Helvetica Neue"/>
                          <a:ea typeface="Helvetica Neue"/>
                          <a:cs typeface="Helvetica Neue"/>
                          <a:sym typeface="Helvetica Neue"/>
                        </a:rPr>
                        <a:t>Write an account f the ways in which town life changed under the Normans.</a:t>
                      </a:r>
                      <a:endParaRPr sz="2200"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948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The Church</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3658971470"/>
              </p:ext>
            </p:extLst>
          </p:nvPr>
        </p:nvGraphicFramePr>
        <p:xfrm>
          <a:off x="246769" y="8393163"/>
          <a:ext cx="12501775" cy="1258875"/>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552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803625">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Pilgrim, Holy</a:t>
                      </a:r>
                      <a:r>
                        <a:rPr lang="en-GB" sz="1800" baseline="0" dirty="0">
                          <a:latin typeface="Helvetica Neue"/>
                          <a:ea typeface="Helvetica Neue"/>
                          <a:cs typeface="Helvetica Neue"/>
                          <a:sym typeface="Helvetica Neue"/>
                        </a:rPr>
                        <a:t> Land, abbey, monastery, reform, clergy, celibate, corrupt, Romanesque, diocese, Benedictine, penance, piety, prior, last rites, excommunication</a:t>
                      </a:r>
                      <a:endParaRPr sz="18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71032418"/>
              </p:ext>
            </p:extLst>
          </p:nvPr>
        </p:nvGraphicFramePr>
        <p:xfrm>
          <a:off x="241048" y="1270000"/>
          <a:ext cx="4197602" cy="3873500"/>
        </p:xfrm>
        <a:graphic>
          <a:graphicData uri="http://schemas.openxmlformats.org/drawingml/2006/table">
            <a:tbl>
              <a:tblPr firstRow="1">
                <a:noFill/>
                <a:tableStyleId>{ECCC51FD-DFF0-4B96-BED9-4D900FAB46A3}</a:tableStyleId>
              </a:tblPr>
              <a:tblGrid>
                <a:gridCol w="4197602">
                  <a:extLst>
                    <a:ext uri="{9D8B030D-6E8A-4147-A177-3AD203B41FA5}">
                      <a16:colId xmlns:a16="http://schemas.microsoft.com/office/drawing/2014/main" val="20000"/>
                    </a:ext>
                  </a:extLst>
                </a:gridCol>
              </a:tblGrid>
              <a:tr h="562614">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600" u="none" strike="noStrike" cap="none" dirty="0"/>
                        <a:t>Role of the Church in Norman England</a:t>
                      </a:r>
                      <a:endParaRPr sz="16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310886">
                <a:tc>
                  <a:txBody>
                    <a:bodyPr/>
                    <a:lstStyle/>
                    <a:p>
                      <a:pPr marL="0" marR="139700" lvl="0" indent="0" algn="l" rtl="0">
                        <a:lnSpc>
                          <a:spcPct val="115000"/>
                        </a:lnSpc>
                        <a:spcBef>
                          <a:spcPts val="0"/>
                        </a:spcBef>
                        <a:spcAft>
                          <a:spcPts val="0"/>
                        </a:spcAft>
                        <a:buNone/>
                      </a:pPr>
                      <a:r>
                        <a:rPr lang="en-GB" sz="1400" dirty="0">
                          <a:solidFill>
                            <a:schemeClr val="accent6"/>
                          </a:solidFill>
                          <a:latin typeface="Helvetica Neue"/>
                          <a:ea typeface="Helvetica Neue"/>
                          <a:cs typeface="Helvetica Neue"/>
                          <a:sym typeface="Helvetica Neue"/>
                        </a:rPr>
                        <a:t>Religion-</a:t>
                      </a:r>
                      <a:r>
                        <a:rPr lang="en-GB" sz="1400" dirty="0">
                          <a:latin typeface="Helvetica Neue"/>
                          <a:ea typeface="Helvetica Neue"/>
                          <a:cs typeface="Helvetica Neue"/>
                          <a:sym typeface="Helvetica Neue"/>
                        </a:rPr>
                        <a:t> ensure people demonstrated a belief in God.</a:t>
                      </a:r>
                    </a:p>
                    <a:p>
                      <a:pPr marL="0" marR="139700" lvl="0" indent="0" algn="l" rtl="0">
                        <a:lnSpc>
                          <a:spcPct val="115000"/>
                        </a:lnSpc>
                        <a:spcBef>
                          <a:spcPts val="0"/>
                        </a:spcBef>
                        <a:spcAft>
                          <a:spcPts val="0"/>
                        </a:spcAft>
                        <a:buNone/>
                      </a:pPr>
                      <a:r>
                        <a:rPr lang="en-GB" sz="1400" dirty="0">
                          <a:solidFill>
                            <a:schemeClr val="accent6"/>
                          </a:solidFill>
                          <a:latin typeface="Helvetica Neue"/>
                          <a:ea typeface="Helvetica Neue"/>
                          <a:cs typeface="Helvetica Neue"/>
                          <a:sym typeface="Helvetica Neue"/>
                        </a:rPr>
                        <a:t>Law-</a:t>
                      </a:r>
                      <a:r>
                        <a:rPr lang="en-GB" sz="1400" dirty="0">
                          <a:latin typeface="Helvetica Neue"/>
                          <a:ea typeface="Helvetica Neue"/>
                          <a:cs typeface="Helvetica Neue"/>
                          <a:sym typeface="Helvetica Neue"/>
                        </a:rPr>
                        <a:t> heard court cases for crimes committed out on Church lands.</a:t>
                      </a:r>
                    </a:p>
                    <a:p>
                      <a:pPr marL="0" marR="139700" lvl="0" indent="0" algn="l" rtl="0">
                        <a:lnSpc>
                          <a:spcPct val="115000"/>
                        </a:lnSpc>
                        <a:spcBef>
                          <a:spcPts val="0"/>
                        </a:spcBef>
                        <a:spcAft>
                          <a:spcPts val="0"/>
                        </a:spcAft>
                        <a:buNone/>
                      </a:pPr>
                      <a:r>
                        <a:rPr lang="en-GB" sz="1400" dirty="0">
                          <a:solidFill>
                            <a:schemeClr val="accent6"/>
                          </a:solidFill>
                          <a:latin typeface="Helvetica Neue"/>
                          <a:ea typeface="Helvetica Neue"/>
                          <a:cs typeface="Helvetica Neue"/>
                          <a:sym typeface="Helvetica Neue"/>
                        </a:rPr>
                        <a:t>Politics-</a:t>
                      </a:r>
                      <a:r>
                        <a:rPr lang="en-GB" sz="1400" dirty="0">
                          <a:latin typeface="Helvetica Neue"/>
                          <a:ea typeface="Helvetica Neue"/>
                          <a:cs typeface="Helvetica Neue"/>
                          <a:sym typeface="Helvetica Neue"/>
                        </a:rPr>
                        <a:t> leading Church members advised</a:t>
                      </a:r>
                      <a:r>
                        <a:rPr lang="en-GB" sz="1400" baseline="0" dirty="0">
                          <a:latin typeface="Helvetica Neue"/>
                          <a:ea typeface="Helvetica Neue"/>
                          <a:cs typeface="Helvetica Neue"/>
                          <a:sym typeface="Helvetica Neue"/>
                        </a:rPr>
                        <a:t> the king on national matters.</a:t>
                      </a:r>
                      <a:endParaRPr lang="en-GB" sz="140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400" dirty="0">
                          <a:solidFill>
                            <a:schemeClr val="accent6"/>
                          </a:solidFill>
                          <a:latin typeface="Helvetica Neue"/>
                          <a:ea typeface="Helvetica Neue"/>
                          <a:cs typeface="Helvetica Neue"/>
                          <a:sym typeface="Helvetica Neue"/>
                        </a:rPr>
                        <a:t>Education-</a:t>
                      </a:r>
                      <a:r>
                        <a:rPr lang="en-GB" sz="1400" dirty="0">
                          <a:latin typeface="Helvetica Neue"/>
                          <a:ea typeface="Helvetica Neue"/>
                          <a:cs typeface="Helvetica Neue"/>
                          <a:sym typeface="Helvetica Neue"/>
                        </a:rPr>
                        <a:t> the</a:t>
                      </a:r>
                      <a:r>
                        <a:rPr lang="en-GB" sz="1400" baseline="0" dirty="0">
                          <a:latin typeface="Helvetica Neue"/>
                          <a:ea typeface="Helvetica Neue"/>
                          <a:cs typeface="Helvetica Neue"/>
                          <a:sym typeface="Helvetica Neue"/>
                        </a:rPr>
                        <a:t> Church was the only institution that produced books.</a:t>
                      </a:r>
                      <a:endParaRPr lang="en-GB" sz="140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400" dirty="0">
                          <a:solidFill>
                            <a:schemeClr val="accent6"/>
                          </a:solidFill>
                          <a:latin typeface="Helvetica Neue"/>
                          <a:ea typeface="Helvetica Neue"/>
                          <a:cs typeface="Helvetica Neue"/>
                          <a:sym typeface="Helvetica Neue"/>
                        </a:rPr>
                        <a:t>Economics-</a:t>
                      </a:r>
                      <a:r>
                        <a:rPr lang="en-GB" sz="1400" dirty="0">
                          <a:latin typeface="Helvetica Neue"/>
                          <a:ea typeface="Helvetica Neue"/>
                          <a:cs typeface="Helvetica Neue"/>
                          <a:sym typeface="Helvetica Neue"/>
                        </a:rPr>
                        <a:t> the Church was a major landowner. They also collected tithes.</a:t>
                      </a:r>
                    </a:p>
                    <a:p>
                      <a:pPr marL="0" marR="139700" lvl="0" indent="0" algn="l" rtl="0">
                        <a:lnSpc>
                          <a:spcPct val="115000"/>
                        </a:lnSpc>
                        <a:spcBef>
                          <a:spcPts val="0"/>
                        </a:spcBef>
                        <a:spcAft>
                          <a:spcPts val="0"/>
                        </a:spcAft>
                        <a:buNone/>
                      </a:pPr>
                      <a:r>
                        <a:rPr lang="en-GB" sz="1400" dirty="0">
                          <a:solidFill>
                            <a:schemeClr val="accent6"/>
                          </a:solidFill>
                          <a:latin typeface="Helvetica Neue"/>
                          <a:ea typeface="Helvetica Neue"/>
                          <a:cs typeface="Helvetica Neue"/>
                          <a:sym typeface="Helvetica Neue"/>
                        </a:rPr>
                        <a:t>Health-</a:t>
                      </a:r>
                      <a:r>
                        <a:rPr lang="en-GB" sz="1400" dirty="0">
                          <a:latin typeface="Helvetica Neue"/>
                          <a:ea typeface="Helvetica Neue"/>
                          <a:cs typeface="Helvetica Neue"/>
                          <a:sym typeface="Helvetica Neue"/>
                        </a:rPr>
                        <a:t> disease was thought to be a punishment from God, so the Church would help look</a:t>
                      </a:r>
                      <a:r>
                        <a:rPr lang="en-GB" sz="1400" baseline="0" dirty="0">
                          <a:latin typeface="Helvetica Neue"/>
                          <a:ea typeface="Helvetica Neue"/>
                          <a:cs typeface="Helvetica Neue"/>
                          <a:sym typeface="Helvetica Neue"/>
                        </a:rPr>
                        <a:t> after the sick.</a:t>
                      </a:r>
                      <a:endParaRPr sz="1400" dirty="0">
                        <a:latin typeface="Helvetica Neue"/>
                        <a:ea typeface="Helvetica Neue"/>
                        <a:cs typeface="Helvetica Neue"/>
                        <a:sym typeface="Helvetica Neue"/>
                      </a:endParaRP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5" name="Google Shape;65;p14"/>
          <p:cNvGraphicFramePr/>
          <p:nvPr>
            <p:extLst>
              <p:ext uri="{D42A27DB-BD31-4B8C-83A1-F6EECF244321}">
                <p14:modId xmlns:p14="http://schemas.microsoft.com/office/powerpoint/2010/main" val="3423364091"/>
              </p:ext>
            </p:extLst>
          </p:nvPr>
        </p:nvGraphicFramePr>
        <p:xfrm>
          <a:off x="232667" y="5257800"/>
          <a:ext cx="4244083" cy="2875280"/>
        </p:xfrm>
        <a:graphic>
          <a:graphicData uri="http://schemas.openxmlformats.org/drawingml/2006/table">
            <a:tbl>
              <a:tblPr firstRow="1">
                <a:noFill/>
                <a:tableStyleId>{852B4E0E-E1B5-4763-9CB3-ECF953B0035A}</a:tableStyleId>
              </a:tblPr>
              <a:tblGrid>
                <a:gridCol w="4244083">
                  <a:extLst>
                    <a:ext uri="{9D8B030D-6E8A-4147-A177-3AD203B41FA5}">
                      <a16:colId xmlns:a16="http://schemas.microsoft.com/office/drawing/2014/main" val="20000"/>
                    </a:ext>
                  </a:extLst>
                </a:gridCol>
              </a:tblGrid>
              <a:tr h="2857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1800" dirty="0"/>
                        <a:t>Key individuals</a:t>
                      </a:r>
                      <a:endParaRPr sz="1100" u="none" strike="noStrike" cap="none" dirty="0"/>
                    </a:p>
                  </a:txBody>
                  <a:tcPr marL="50800" marR="50800" marT="50800" marB="50800" anchor="ctr">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T w="38100" cap="flat" cmpd="sng">
                      <a:solidFill>
                        <a:srgbClr val="DE6A10"/>
                      </a:solidFill>
                      <a:prstDash val="solid"/>
                      <a:round/>
                      <a:headEnd type="none" w="sm" len="sm"/>
                      <a:tailEnd type="none" w="sm" len="sm"/>
                    </a:lnT>
                    <a:solidFill>
                      <a:srgbClr val="DE6A10"/>
                    </a:solidFill>
                  </a:tcPr>
                </a:tc>
                <a:extLst>
                  <a:ext uri="{0D108BD9-81ED-4DB2-BD59-A6C34878D82A}">
                    <a16:rowId xmlns:a16="http://schemas.microsoft.com/office/drawing/2014/main" val="10000"/>
                  </a:ext>
                </a:extLst>
              </a:tr>
              <a:tr h="2412686">
                <a:tc>
                  <a:txBody>
                    <a:bodyPr/>
                    <a:lstStyle/>
                    <a:p>
                      <a:pPr marL="0" marR="0" lvl="0" indent="0" algn="l" rtl="0">
                        <a:lnSpc>
                          <a:spcPct val="100000"/>
                        </a:lnSpc>
                        <a:spcBef>
                          <a:spcPts val="400"/>
                        </a:spcBef>
                        <a:spcAft>
                          <a:spcPts val="0"/>
                        </a:spcAft>
                        <a:buClr>
                          <a:srgbClr val="000000"/>
                        </a:buClr>
                        <a:buSzPts val="800"/>
                        <a:buFont typeface="Arial"/>
                        <a:buNone/>
                      </a:pPr>
                      <a:r>
                        <a:rPr lang="en-GB" sz="1200" i="1" u="sng" dirty="0">
                          <a:solidFill>
                            <a:srgbClr val="000000"/>
                          </a:solidFill>
                          <a:latin typeface="Helvetica Neue"/>
                          <a:ea typeface="Helvetica Neue"/>
                          <a:cs typeface="Helvetica Neue"/>
                          <a:sym typeface="Helvetica Neue"/>
                        </a:rPr>
                        <a:t>Archbishop</a:t>
                      </a:r>
                      <a:r>
                        <a:rPr lang="en-GB" sz="1200" i="1" u="sng" baseline="0" dirty="0">
                          <a:solidFill>
                            <a:srgbClr val="000000"/>
                          </a:solidFill>
                          <a:latin typeface="Helvetica Neue"/>
                          <a:ea typeface="Helvetica Neue"/>
                          <a:cs typeface="Helvetica Neue"/>
                          <a:sym typeface="Helvetica Neue"/>
                        </a:rPr>
                        <a:t> Lanfranc</a:t>
                      </a:r>
                    </a:p>
                    <a:p>
                      <a:pPr marL="0" marR="0" lvl="0" indent="0" algn="l" rtl="0">
                        <a:lnSpc>
                          <a:spcPct val="100000"/>
                        </a:lnSpc>
                        <a:spcBef>
                          <a:spcPts val="400"/>
                        </a:spcBef>
                        <a:spcAft>
                          <a:spcPts val="0"/>
                        </a:spcAft>
                        <a:buClr>
                          <a:srgbClr val="000000"/>
                        </a:buClr>
                        <a:buSzPts val="800"/>
                        <a:buFont typeface="Arial"/>
                        <a:buNone/>
                      </a:pPr>
                      <a:r>
                        <a:rPr lang="en-GB" sz="1200" baseline="0" dirty="0">
                          <a:solidFill>
                            <a:srgbClr val="000000"/>
                          </a:solidFill>
                          <a:latin typeface="Helvetica Neue"/>
                          <a:ea typeface="Helvetica Neue"/>
                          <a:cs typeface="Helvetica Neue"/>
                          <a:sym typeface="Helvetica Neue"/>
                        </a:rPr>
                        <a:t>Was an Italian </a:t>
                      </a:r>
                      <a:r>
                        <a:rPr lang="en-GB" sz="1200" baseline="0" dirty="0">
                          <a:solidFill>
                            <a:schemeClr val="accent4"/>
                          </a:solidFill>
                          <a:latin typeface="Helvetica Neue"/>
                          <a:ea typeface="Helvetica Neue"/>
                          <a:cs typeface="Helvetica Neue"/>
                          <a:sym typeface="Helvetica Neue"/>
                        </a:rPr>
                        <a:t>Benedictine</a:t>
                      </a:r>
                      <a:r>
                        <a:rPr lang="en-GB" sz="1200" baseline="0" dirty="0">
                          <a:solidFill>
                            <a:srgbClr val="000000"/>
                          </a:solidFill>
                          <a:latin typeface="Helvetica Neue"/>
                          <a:ea typeface="Helvetica Neue"/>
                          <a:cs typeface="Helvetica Neue"/>
                          <a:sym typeface="Helvetica Neue"/>
                        </a:rPr>
                        <a:t> monk. Obtained the Papal Banner for William before the invasion. Became Archbishop of Canterbury in 1070 and advised King William on many affairs including the reforms of the Church in Normandy and England.</a:t>
                      </a:r>
                    </a:p>
                    <a:p>
                      <a:pPr marL="0" marR="0" lvl="0" indent="0" algn="l" rtl="0">
                        <a:lnSpc>
                          <a:spcPct val="100000"/>
                        </a:lnSpc>
                        <a:spcBef>
                          <a:spcPts val="400"/>
                        </a:spcBef>
                        <a:spcAft>
                          <a:spcPts val="0"/>
                        </a:spcAft>
                        <a:buClr>
                          <a:srgbClr val="000000"/>
                        </a:buClr>
                        <a:buSzPts val="800"/>
                        <a:buFont typeface="Arial"/>
                        <a:buNone/>
                      </a:pPr>
                      <a:endParaRPr lang="en-GB" sz="1200" baseline="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200" i="1" u="sng" baseline="0" dirty="0">
                          <a:solidFill>
                            <a:srgbClr val="000000"/>
                          </a:solidFill>
                          <a:latin typeface="Helvetica Neue"/>
                          <a:ea typeface="Helvetica Neue"/>
                          <a:cs typeface="Helvetica Neue"/>
                          <a:sym typeface="Helvetica Neue"/>
                        </a:rPr>
                        <a:t>Archbishop Anselm</a:t>
                      </a:r>
                    </a:p>
                    <a:p>
                      <a:pPr marL="0" marR="0" lvl="0" indent="0" algn="l" rtl="0">
                        <a:lnSpc>
                          <a:spcPct val="100000"/>
                        </a:lnSpc>
                        <a:spcBef>
                          <a:spcPts val="400"/>
                        </a:spcBef>
                        <a:spcAft>
                          <a:spcPts val="0"/>
                        </a:spcAft>
                        <a:buClr>
                          <a:srgbClr val="000000"/>
                        </a:buClr>
                        <a:buSzPts val="800"/>
                        <a:buFont typeface="Arial"/>
                        <a:buNone/>
                      </a:pPr>
                      <a:r>
                        <a:rPr lang="en-GB" sz="1200" baseline="0" dirty="0">
                          <a:solidFill>
                            <a:srgbClr val="000000"/>
                          </a:solidFill>
                          <a:latin typeface="Helvetica Neue"/>
                          <a:ea typeface="Helvetica Neue"/>
                          <a:cs typeface="Helvetica Neue"/>
                          <a:sym typeface="Helvetica Neue"/>
                        </a:rPr>
                        <a:t>Succeeded Lanfranc as Archbishop if Canterbury in 1093. Had many arguments with William II and Henry I about their abuses of the Church, which led to banishment on two occasions. He always put the Church before his king.</a:t>
                      </a:r>
                      <a:endParaRPr sz="1200" dirty="0">
                        <a:solidFill>
                          <a:srgbClr val="000000"/>
                        </a:solidFill>
                        <a:latin typeface="Helvetica Neue"/>
                        <a:ea typeface="Helvetica Neue"/>
                        <a:cs typeface="Helvetica Neue"/>
                        <a:sym typeface="Helvetica Neue"/>
                      </a:endParaRPr>
                    </a:p>
                  </a:txBody>
                  <a:tcPr marL="50800" marR="50800" marT="50800" marB="50800">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B w="38100" cap="flat" cmpd="sng">
                      <a:solidFill>
                        <a:srgbClr val="DE6A1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1376530212"/>
              </p:ext>
            </p:extLst>
          </p:nvPr>
        </p:nvGraphicFramePr>
        <p:xfrm>
          <a:off x="4610100" y="1212838"/>
          <a:ext cx="8041750" cy="3544379"/>
        </p:xfrm>
        <a:graphic>
          <a:graphicData uri="http://schemas.openxmlformats.org/drawingml/2006/table">
            <a:tbl>
              <a:tblPr firstRow="1">
                <a:noFill/>
                <a:tableStyleId>{852B4E0E-E1B5-4763-9CB3-ECF953B0035A}</a:tableStyleId>
              </a:tblPr>
              <a:tblGrid>
                <a:gridCol w="8041750">
                  <a:extLst>
                    <a:ext uri="{9D8B030D-6E8A-4147-A177-3AD203B41FA5}">
                      <a16:colId xmlns:a16="http://schemas.microsoft.com/office/drawing/2014/main" val="20000"/>
                    </a:ext>
                  </a:extLst>
                </a:gridCol>
              </a:tblGrid>
              <a:tr h="282143">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400" u="none" strike="noStrike" cap="none" dirty="0"/>
                        <a:t>The Norman</a:t>
                      </a:r>
                      <a:r>
                        <a:rPr lang="en-GB" sz="1400" u="none" strike="noStrike" cap="none" baseline="0" dirty="0"/>
                        <a:t> relationship with the Church</a:t>
                      </a:r>
                      <a:endParaRPr sz="14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3229419">
                <a:tc>
                  <a:txBody>
                    <a:bodyPr/>
                    <a:lstStyle/>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In 1066, William enjoyed the support of Pope Alexander II who granted him his Papal</a:t>
                      </a:r>
                      <a:r>
                        <a:rPr lang="en-GB" baseline="0" dirty="0">
                          <a:latin typeface="Helvetica Neue"/>
                          <a:ea typeface="Helvetica Neue"/>
                          <a:cs typeface="Helvetica Neue"/>
                          <a:sym typeface="Helvetica Neue"/>
                        </a:rPr>
                        <a:t> Banner prior to the invasion. This relationship deteriorated soon after when the Pope ordered William do </a:t>
                      </a:r>
                      <a:r>
                        <a:rPr lang="en-GB" baseline="0" dirty="0">
                          <a:solidFill>
                            <a:schemeClr val="accent3"/>
                          </a:solidFill>
                          <a:latin typeface="Helvetica Neue"/>
                          <a:ea typeface="Helvetica Neue"/>
                          <a:cs typeface="Helvetica Neue"/>
                          <a:sym typeface="Helvetica Neue"/>
                        </a:rPr>
                        <a:t>penance</a:t>
                      </a:r>
                      <a:r>
                        <a:rPr lang="en-GB" baseline="0" dirty="0">
                          <a:latin typeface="Helvetica Neue"/>
                          <a:ea typeface="Helvetica Neue"/>
                          <a:cs typeface="Helvetica Neue"/>
                          <a:sym typeface="Helvetica Neue"/>
                        </a:rPr>
                        <a:t> for all the destruction he caused in his conquest.  </a:t>
                      </a:r>
                    </a:p>
                    <a:p>
                      <a:pPr marL="0" marR="0" lvl="0" indent="0" algn="l" rtl="0">
                        <a:lnSpc>
                          <a:spcPct val="100000"/>
                        </a:lnSpc>
                        <a:spcBef>
                          <a:spcPts val="0"/>
                        </a:spcBef>
                        <a:spcAft>
                          <a:spcPts val="0"/>
                        </a:spcAft>
                        <a:buClr>
                          <a:srgbClr val="000000"/>
                        </a:buClr>
                        <a:buSzPts val="800"/>
                        <a:buFont typeface="Helvetica Neue"/>
                        <a:buNone/>
                      </a:pPr>
                      <a:endParaRPr lang="en-GB"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aseline="0" dirty="0">
                          <a:latin typeface="Helvetica Neue"/>
                          <a:ea typeface="Helvetica Neue"/>
                          <a:cs typeface="Helvetica Neue"/>
                          <a:sym typeface="Helvetica Neue"/>
                        </a:rPr>
                        <a:t>King William and his son, William II, also used a geld to extract money from religious houses. Both regularly used religious positions to promote or reward people, but it was only the Pope or the Church who had the power to do this, not kings. This led to disagreements between William II and Archbishop Anselm.</a:t>
                      </a:r>
                    </a:p>
                    <a:p>
                      <a:pPr marL="0" marR="0" lvl="0" indent="0" algn="l" rtl="0">
                        <a:lnSpc>
                          <a:spcPct val="100000"/>
                        </a:lnSpc>
                        <a:spcBef>
                          <a:spcPts val="0"/>
                        </a:spcBef>
                        <a:spcAft>
                          <a:spcPts val="0"/>
                        </a:spcAft>
                        <a:buClr>
                          <a:srgbClr val="000000"/>
                        </a:buClr>
                        <a:buSzPts val="800"/>
                        <a:buFont typeface="Helvetica Neue"/>
                        <a:buNone/>
                      </a:pPr>
                      <a:endParaRPr lang="en-GB"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aseline="0" dirty="0">
                          <a:latin typeface="Helvetica Neue"/>
                          <a:ea typeface="Helvetica Neue"/>
                          <a:cs typeface="Helvetica Neue"/>
                          <a:sym typeface="Helvetica Neue"/>
                        </a:rPr>
                        <a:t>Both William I and II used the Church for their own personal gain (wealth). William II even ran the Church himself after Lanfranc died, taking vast amounts of money from it, but soon appointed Anselm after he fell ill due to what he thought was a lack of </a:t>
                      </a:r>
                      <a:r>
                        <a:rPr lang="en-GB" baseline="0" dirty="0">
                          <a:solidFill>
                            <a:schemeClr val="accent3"/>
                          </a:solidFill>
                          <a:latin typeface="Helvetica Neue"/>
                          <a:ea typeface="Helvetica Neue"/>
                          <a:cs typeface="Helvetica Neue"/>
                          <a:sym typeface="Helvetica Neue"/>
                        </a:rPr>
                        <a:t>piety</a:t>
                      </a:r>
                      <a:r>
                        <a:rPr lang="en-GB" baseline="0" dirty="0">
                          <a:latin typeface="Helvetica Neue"/>
                          <a:ea typeface="Helvetica Neue"/>
                          <a:cs typeface="Helvetica Neue"/>
                          <a:sym typeface="Helvetica Neue"/>
                        </a:rPr>
                        <a:t> and greed.</a:t>
                      </a:r>
                      <a:endParaRPr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7" name="Google Shape;67;p14"/>
          <p:cNvGraphicFramePr/>
          <p:nvPr>
            <p:extLst>
              <p:ext uri="{D42A27DB-BD31-4B8C-83A1-F6EECF244321}">
                <p14:modId xmlns:p14="http://schemas.microsoft.com/office/powerpoint/2010/main" val="1545108428"/>
              </p:ext>
            </p:extLst>
          </p:nvPr>
        </p:nvGraphicFramePr>
        <p:xfrm>
          <a:off x="4591051" y="4876788"/>
          <a:ext cx="8060800" cy="3234350"/>
        </p:xfrm>
        <a:graphic>
          <a:graphicData uri="http://schemas.openxmlformats.org/drawingml/2006/table">
            <a:tbl>
              <a:tblPr firstRow="1">
                <a:noFill/>
                <a:tableStyleId>{852B4E0E-E1B5-4763-9CB3-ECF953B0035A}</a:tableStyleId>
              </a:tblPr>
              <a:tblGrid>
                <a:gridCol w="8060800">
                  <a:extLst>
                    <a:ext uri="{9D8B030D-6E8A-4147-A177-3AD203B41FA5}">
                      <a16:colId xmlns:a16="http://schemas.microsoft.com/office/drawing/2014/main" val="20000"/>
                    </a:ext>
                  </a:extLst>
                </a:gridCol>
              </a:tblGrid>
              <a:tr h="450375">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400" u="none" strike="noStrike" cap="none" dirty="0"/>
                        <a:t>Changes</a:t>
                      </a:r>
                      <a:r>
                        <a:rPr lang="en-GB" sz="1400" u="none" strike="noStrike" cap="none" baseline="0" dirty="0"/>
                        <a:t> to the Church</a:t>
                      </a:r>
                      <a:endParaRPr sz="14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2783975">
                <a:tc>
                  <a:txBody>
                    <a:bodyPr/>
                    <a:lstStyle/>
                    <a:p>
                      <a:pPr marL="0" marR="0" lvl="0" indent="0" algn="l" rtl="0">
                        <a:lnSpc>
                          <a:spcPct val="100000"/>
                        </a:lnSpc>
                        <a:spcBef>
                          <a:spcPts val="0"/>
                        </a:spcBef>
                        <a:spcAft>
                          <a:spcPts val="0"/>
                        </a:spcAft>
                        <a:buClr>
                          <a:srgbClr val="000000"/>
                        </a:buClr>
                        <a:buSzPts val="900"/>
                        <a:buFont typeface="Helvetica Neue"/>
                        <a:buNone/>
                      </a:pPr>
                      <a:r>
                        <a:rPr lang="en-US" dirty="0">
                          <a:latin typeface="Helvetica Neue"/>
                          <a:ea typeface="Helvetica Neue"/>
                          <a:cs typeface="Helvetica Neue"/>
                          <a:sym typeface="Helvetica Neue"/>
                        </a:rPr>
                        <a:t>William</a:t>
                      </a:r>
                      <a:r>
                        <a:rPr lang="en-US" baseline="0" dirty="0">
                          <a:latin typeface="Helvetica Neue"/>
                          <a:ea typeface="Helvetica Neue"/>
                          <a:cs typeface="Helvetica Neue"/>
                          <a:sym typeface="Helvetica Neue"/>
                        </a:rPr>
                        <a:t> I was keen to </a:t>
                      </a:r>
                      <a:r>
                        <a:rPr lang="en-US" baseline="0" dirty="0">
                          <a:solidFill>
                            <a:schemeClr val="accent5"/>
                          </a:solidFill>
                          <a:latin typeface="Helvetica Neue"/>
                          <a:ea typeface="Helvetica Neue"/>
                          <a:cs typeface="Helvetica Neue"/>
                          <a:sym typeface="Helvetica Neue"/>
                        </a:rPr>
                        <a:t>reform</a:t>
                      </a:r>
                      <a:r>
                        <a:rPr lang="en-US" baseline="0" dirty="0">
                          <a:latin typeface="Helvetica Neue"/>
                          <a:ea typeface="Helvetica Neue"/>
                          <a:cs typeface="Helvetica Neue"/>
                          <a:sym typeface="Helvetica Neue"/>
                        </a:rPr>
                        <a:t> the Church in England as he had done in Normandy. He believed the Church in England was not following the rules set by the Pope in Rome. He was very concerned about the level of </a:t>
                      </a:r>
                      <a:r>
                        <a:rPr lang="en-US" baseline="0" dirty="0">
                          <a:solidFill>
                            <a:schemeClr val="accent5"/>
                          </a:solidFill>
                          <a:latin typeface="Helvetica Neue"/>
                          <a:ea typeface="Helvetica Neue"/>
                          <a:cs typeface="Helvetica Neue"/>
                          <a:sym typeface="Helvetica Neue"/>
                        </a:rPr>
                        <a:t>corruption</a:t>
                      </a:r>
                      <a:r>
                        <a:rPr lang="en-US" baseline="0" dirty="0">
                          <a:latin typeface="Helvetica Neue"/>
                          <a:ea typeface="Helvetica Neue"/>
                          <a:cs typeface="Helvetica Neue"/>
                          <a:sym typeface="Helvetica Neue"/>
                        </a:rPr>
                        <a:t> in the Anglo-Saxon Church.</a:t>
                      </a:r>
                    </a:p>
                    <a:p>
                      <a:pPr marL="0" marR="0" lvl="0" indent="0" algn="l" rtl="0">
                        <a:lnSpc>
                          <a:spcPct val="100000"/>
                        </a:lnSpc>
                        <a:spcBef>
                          <a:spcPts val="0"/>
                        </a:spcBef>
                        <a:spcAft>
                          <a:spcPts val="0"/>
                        </a:spcAft>
                        <a:buClr>
                          <a:srgbClr val="000000"/>
                        </a:buClr>
                        <a:buSzPts val="900"/>
                        <a:buFont typeface="Helvetica Neue"/>
                        <a:buNone/>
                      </a:pPr>
                      <a:endParaRPr lang="en-US"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baseline="0" dirty="0">
                          <a:latin typeface="Helvetica Neue"/>
                          <a:ea typeface="Helvetica Neue"/>
                          <a:cs typeface="Helvetica Neue"/>
                          <a:sym typeface="Helvetica Neue"/>
                        </a:rPr>
                        <a:t>Changes were made to specific areas:</a:t>
                      </a:r>
                    </a:p>
                    <a:p>
                      <a:pPr marL="0" marR="0" lvl="0" indent="0" algn="l" rtl="0">
                        <a:lnSpc>
                          <a:spcPct val="100000"/>
                        </a:lnSpc>
                        <a:spcBef>
                          <a:spcPts val="0"/>
                        </a:spcBef>
                        <a:spcAft>
                          <a:spcPts val="0"/>
                        </a:spcAft>
                        <a:buClr>
                          <a:srgbClr val="000000"/>
                        </a:buClr>
                        <a:buSzPts val="900"/>
                        <a:buFont typeface="Helvetica Neue"/>
                        <a:buNone/>
                      </a:pPr>
                      <a:r>
                        <a:rPr lang="en-US" baseline="0" dirty="0">
                          <a:solidFill>
                            <a:schemeClr val="accent5"/>
                          </a:solidFill>
                          <a:latin typeface="Helvetica Neue"/>
                          <a:ea typeface="Helvetica Neue"/>
                          <a:cs typeface="Helvetica Neue"/>
                          <a:sym typeface="Helvetica Neue"/>
                        </a:rPr>
                        <a:t>Bishops</a:t>
                      </a:r>
                      <a:r>
                        <a:rPr lang="en-US" baseline="0" dirty="0">
                          <a:latin typeface="Helvetica Neue"/>
                          <a:ea typeface="Helvetica Neue"/>
                          <a:cs typeface="Helvetica Neue"/>
                          <a:sym typeface="Helvetica Neue"/>
                        </a:rPr>
                        <a:t>- Anglo-Saxon bishops replaced with Norman ones.</a:t>
                      </a:r>
                    </a:p>
                    <a:p>
                      <a:pPr marL="0" marR="0" lvl="0" indent="0" algn="l" rtl="0">
                        <a:lnSpc>
                          <a:spcPct val="100000"/>
                        </a:lnSpc>
                        <a:spcBef>
                          <a:spcPts val="0"/>
                        </a:spcBef>
                        <a:spcAft>
                          <a:spcPts val="0"/>
                        </a:spcAft>
                        <a:buClr>
                          <a:srgbClr val="000000"/>
                        </a:buClr>
                        <a:buSzPts val="900"/>
                        <a:buFont typeface="Helvetica Neue"/>
                        <a:buNone/>
                      </a:pPr>
                      <a:r>
                        <a:rPr lang="en-US" baseline="0" dirty="0">
                          <a:solidFill>
                            <a:schemeClr val="accent5"/>
                          </a:solidFill>
                          <a:latin typeface="Helvetica Neue"/>
                          <a:ea typeface="Helvetica Neue"/>
                          <a:cs typeface="Helvetica Neue"/>
                          <a:sym typeface="Helvetica Neue"/>
                        </a:rPr>
                        <a:t>Architecture</a:t>
                      </a:r>
                      <a:r>
                        <a:rPr lang="en-US" baseline="0" dirty="0">
                          <a:latin typeface="Helvetica Neue"/>
                          <a:ea typeface="Helvetica Neue"/>
                          <a:cs typeface="Helvetica Neue"/>
                          <a:sym typeface="Helvetica Neue"/>
                        </a:rPr>
                        <a:t>- built churches and cathedrals in the </a:t>
                      </a:r>
                      <a:r>
                        <a:rPr lang="en-US" baseline="0" dirty="0">
                          <a:solidFill>
                            <a:schemeClr val="accent5"/>
                          </a:solidFill>
                          <a:latin typeface="Helvetica Neue"/>
                          <a:ea typeface="Helvetica Neue"/>
                          <a:cs typeface="Helvetica Neue"/>
                          <a:sym typeface="Helvetica Neue"/>
                        </a:rPr>
                        <a:t>Romanesque</a:t>
                      </a:r>
                      <a:r>
                        <a:rPr lang="en-US" baseline="0" dirty="0">
                          <a:latin typeface="Helvetica Neue"/>
                          <a:ea typeface="Helvetica Neue"/>
                          <a:cs typeface="Helvetica Neue"/>
                          <a:sym typeface="Helvetica Neue"/>
                        </a:rPr>
                        <a:t> style.</a:t>
                      </a:r>
                    </a:p>
                    <a:p>
                      <a:pPr marL="0" marR="0" lvl="0" indent="0" algn="l" rtl="0">
                        <a:lnSpc>
                          <a:spcPct val="100000"/>
                        </a:lnSpc>
                        <a:spcBef>
                          <a:spcPts val="0"/>
                        </a:spcBef>
                        <a:spcAft>
                          <a:spcPts val="0"/>
                        </a:spcAft>
                        <a:buClr>
                          <a:srgbClr val="000000"/>
                        </a:buClr>
                        <a:buSzPts val="900"/>
                        <a:buFont typeface="Helvetica Neue"/>
                        <a:buNone/>
                      </a:pPr>
                      <a:r>
                        <a:rPr lang="en-US" baseline="0" dirty="0" err="1">
                          <a:solidFill>
                            <a:schemeClr val="accent5"/>
                          </a:solidFill>
                          <a:latin typeface="Helvetica Neue"/>
                          <a:ea typeface="Helvetica Neue"/>
                          <a:cs typeface="Helvetica Neue"/>
                          <a:sym typeface="Helvetica Neue"/>
                        </a:rPr>
                        <a:t>Organisation</a:t>
                      </a:r>
                      <a:r>
                        <a:rPr lang="en-US" baseline="0" dirty="0">
                          <a:solidFill>
                            <a:schemeClr val="accent5"/>
                          </a:solidFill>
                          <a:latin typeface="Helvetica Neue"/>
                          <a:ea typeface="Helvetica Neue"/>
                          <a:cs typeface="Helvetica Neue"/>
                          <a:sym typeface="Helvetica Neue"/>
                        </a:rPr>
                        <a:t>-</a:t>
                      </a:r>
                      <a:r>
                        <a:rPr lang="en-US" baseline="0" dirty="0">
                          <a:latin typeface="Helvetica Neue"/>
                          <a:ea typeface="Helvetica Neue"/>
                          <a:cs typeface="Helvetica Neue"/>
                          <a:sym typeface="Helvetica Neue"/>
                        </a:rPr>
                        <a:t> </a:t>
                      </a:r>
                      <a:r>
                        <a:rPr lang="en-US" baseline="0" dirty="0">
                          <a:solidFill>
                            <a:schemeClr val="accent5"/>
                          </a:solidFill>
                          <a:latin typeface="Helvetica Neue"/>
                          <a:ea typeface="Helvetica Neue"/>
                          <a:cs typeface="Helvetica Neue"/>
                          <a:sym typeface="Helvetica Neue"/>
                        </a:rPr>
                        <a:t>Dioceses</a:t>
                      </a:r>
                      <a:r>
                        <a:rPr lang="en-US" baseline="0" dirty="0">
                          <a:latin typeface="Helvetica Neue"/>
                          <a:ea typeface="Helvetica Neue"/>
                          <a:cs typeface="Helvetica Neue"/>
                          <a:sym typeface="Helvetica Neue"/>
                        </a:rPr>
                        <a:t> (areas of land served by a church) were divided into archdeaconries, which were further divided into deaneries. </a:t>
                      </a:r>
                    </a:p>
                    <a:p>
                      <a:pPr marL="0" marR="0" lvl="0" indent="0" algn="l" rtl="0">
                        <a:lnSpc>
                          <a:spcPct val="100000"/>
                        </a:lnSpc>
                        <a:spcBef>
                          <a:spcPts val="0"/>
                        </a:spcBef>
                        <a:spcAft>
                          <a:spcPts val="0"/>
                        </a:spcAft>
                        <a:buClr>
                          <a:srgbClr val="000000"/>
                        </a:buClr>
                        <a:buSzPts val="900"/>
                        <a:buFont typeface="Helvetica Neue"/>
                        <a:buNone/>
                      </a:pPr>
                      <a:r>
                        <a:rPr lang="en-US" baseline="0" dirty="0">
                          <a:solidFill>
                            <a:schemeClr val="accent5"/>
                          </a:solidFill>
                          <a:latin typeface="Helvetica Neue"/>
                          <a:ea typeface="Helvetica Neue"/>
                          <a:cs typeface="Helvetica Neue"/>
                          <a:sym typeface="Helvetica Neue"/>
                        </a:rPr>
                        <a:t>Legal Issues- </a:t>
                      </a:r>
                      <a:r>
                        <a:rPr lang="en-US" baseline="0" dirty="0">
                          <a:latin typeface="Helvetica Neue"/>
                          <a:ea typeface="Helvetica Neue"/>
                          <a:cs typeface="Helvetica Neue"/>
                          <a:sym typeface="Helvetica Neue"/>
                        </a:rPr>
                        <a:t>only Church Courts could try the clergy.</a:t>
                      </a:r>
                    </a:p>
                    <a:p>
                      <a:pPr marL="0" marR="0" lvl="0" indent="0" algn="l" rtl="0">
                        <a:lnSpc>
                          <a:spcPct val="100000"/>
                        </a:lnSpc>
                        <a:spcBef>
                          <a:spcPts val="0"/>
                        </a:spcBef>
                        <a:spcAft>
                          <a:spcPts val="0"/>
                        </a:spcAft>
                        <a:buClr>
                          <a:srgbClr val="000000"/>
                        </a:buClr>
                        <a:buSzPts val="900"/>
                        <a:buFont typeface="Helvetica Neue"/>
                        <a:buNone/>
                      </a:pPr>
                      <a:r>
                        <a:rPr lang="en-US" baseline="0" dirty="0">
                          <a:solidFill>
                            <a:schemeClr val="accent5"/>
                          </a:solidFill>
                          <a:latin typeface="Helvetica Neue"/>
                          <a:ea typeface="Helvetica Neue"/>
                          <a:cs typeface="Helvetica Neue"/>
                          <a:sym typeface="Helvetica Neue"/>
                        </a:rPr>
                        <a:t>Parish Priests- </a:t>
                      </a:r>
                      <a:r>
                        <a:rPr lang="en-US" baseline="0" dirty="0">
                          <a:latin typeface="Helvetica Neue"/>
                          <a:ea typeface="Helvetica Neue"/>
                          <a:cs typeface="Helvetica Neue"/>
                          <a:sym typeface="Helvetica Neue"/>
                        </a:rPr>
                        <a:t>most Anglo-Saxon priests remained in their jobs and very little changed for them</a:t>
                      </a:r>
                      <a:endParaRPr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925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lvl="0" algn="ctr">
              <a:buSzPts val="2700"/>
            </a:pPr>
            <a:r>
              <a:rPr lang="en-US" sz="2700" b="1">
                <a:latin typeface="Helvetica Neue"/>
                <a:ea typeface="Helvetica Neue"/>
                <a:cs typeface="Helvetica Neue"/>
                <a:sym typeface="Helvetica Neue"/>
              </a:rPr>
              <a:t>The Church</a:t>
            </a:r>
            <a:endParaRPr lang="en-US" sz="2700" b="1" dirty="0">
              <a:latin typeface="Helvetica Neue"/>
              <a:ea typeface="Helvetica Neue"/>
              <a:cs typeface="Helvetica Neue"/>
              <a:sym typeface="Helvetica Neue"/>
            </a:endParaRPr>
          </a:p>
        </p:txBody>
      </p:sp>
      <p:graphicFrame>
        <p:nvGraphicFramePr>
          <p:cNvPr id="77" name="Google Shape;77;p15"/>
          <p:cNvGraphicFramePr/>
          <p:nvPr>
            <p:extLst>
              <p:ext uri="{D42A27DB-BD31-4B8C-83A1-F6EECF244321}">
                <p14:modId xmlns:p14="http://schemas.microsoft.com/office/powerpoint/2010/main" val="494289260"/>
              </p:ext>
            </p:extLst>
          </p:nvPr>
        </p:nvGraphicFramePr>
        <p:xfrm>
          <a:off x="251512" y="8352853"/>
          <a:ext cx="12501775" cy="1153097"/>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148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696857">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800" dirty="0">
                          <a:latin typeface="Helvetica Neue"/>
                          <a:ea typeface="Helvetica Neue"/>
                          <a:cs typeface="Helvetica Neue"/>
                          <a:sym typeface="Helvetica Neue"/>
                        </a:rPr>
                        <a:t>Pilgrim, Holy</a:t>
                      </a:r>
                      <a:r>
                        <a:rPr lang="en-GB" sz="1800" baseline="0" dirty="0">
                          <a:latin typeface="Helvetica Neue"/>
                          <a:ea typeface="Helvetica Neue"/>
                          <a:cs typeface="Helvetica Neue"/>
                          <a:sym typeface="Helvetica Neue"/>
                        </a:rPr>
                        <a:t> Land, abbey, monastery, reform, clergy, celibate, corrupt, Romanesque, diocese, Benedictine, penance, piety, prior, last rites, excommunication</a:t>
                      </a:r>
                      <a:endParaRPr lang="en-GB" sz="1800" dirty="0">
                        <a:latin typeface="Helvetica Neue"/>
                        <a:ea typeface="Helvetica Neue"/>
                        <a:cs typeface="Helvetica Neue"/>
                        <a:sym typeface="Helvetica Neue"/>
                      </a:endParaRP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8" name="Google Shape;78;p15"/>
          <p:cNvGraphicFramePr/>
          <p:nvPr>
            <p:extLst>
              <p:ext uri="{D42A27DB-BD31-4B8C-83A1-F6EECF244321}">
                <p14:modId xmlns:p14="http://schemas.microsoft.com/office/powerpoint/2010/main" val="342818291"/>
              </p:ext>
            </p:extLst>
          </p:nvPr>
        </p:nvGraphicFramePr>
        <p:xfrm>
          <a:off x="250057" y="2876550"/>
          <a:ext cx="5941194" cy="1230600"/>
        </p:xfrm>
        <a:graphic>
          <a:graphicData uri="http://schemas.openxmlformats.org/drawingml/2006/table">
            <a:tbl>
              <a:tblPr firstRow="1">
                <a:noFill/>
                <a:tableStyleId>{ECCC51FD-DFF0-4B96-BED9-4D900FAB46A3}</a:tableStyleId>
              </a:tblPr>
              <a:tblGrid>
                <a:gridCol w="5941194">
                  <a:extLst>
                    <a:ext uri="{9D8B030D-6E8A-4147-A177-3AD203B41FA5}">
                      <a16:colId xmlns:a16="http://schemas.microsoft.com/office/drawing/2014/main" val="20000"/>
                    </a:ext>
                  </a:extLst>
                </a:gridCol>
              </a:tblGrid>
              <a:tr h="438150">
                <a:tc>
                  <a:txBody>
                    <a:bodyPr/>
                    <a:lstStyle/>
                    <a:p>
                      <a:pPr marL="0" lvl="0" indent="0" algn="l" rtl="0">
                        <a:spcBef>
                          <a:spcPts val="0"/>
                        </a:spcBef>
                        <a:spcAft>
                          <a:spcPts val="0"/>
                        </a:spcAft>
                        <a:buNone/>
                      </a:pPr>
                      <a:r>
                        <a:rPr lang="en-GB" sz="2200" b="1" dirty="0">
                          <a:solidFill>
                            <a:srgbClr val="FFFFFF"/>
                          </a:solidFill>
                          <a:latin typeface="Helvetica"/>
                          <a:ea typeface="Helvetica"/>
                          <a:cs typeface="Helvetica"/>
                          <a:sym typeface="Helvetica"/>
                        </a:rPr>
                        <a:t>8 Mark How important</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745247">
                <a:tc>
                  <a:txBody>
                    <a:bodyPr/>
                    <a:lstStyle/>
                    <a:p>
                      <a:pPr marL="0" lvl="0" indent="0" algn="l" rtl="0">
                        <a:spcBef>
                          <a:spcPts val="0"/>
                        </a:spcBef>
                        <a:spcAft>
                          <a:spcPts val="0"/>
                        </a:spcAft>
                        <a:buNone/>
                      </a:pPr>
                      <a:r>
                        <a:rPr lang="en-GB" sz="2000" dirty="0"/>
                        <a:t>Explain what was important about the Norman reforms of the Church.</a:t>
                      </a:r>
                      <a:endParaRPr sz="2000" dirty="0"/>
                    </a:p>
                  </a:txBody>
                  <a:tcPr marL="91425" marR="95250"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3036874590"/>
              </p:ext>
            </p:extLst>
          </p:nvPr>
        </p:nvGraphicFramePr>
        <p:xfrm>
          <a:off x="246781" y="1212843"/>
          <a:ext cx="12490675" cy="1473207"/>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4349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800" dirty="0"/>
                        <a:t>Exam Practice</a:t>
                      </a:r>
                      <a:endParaRPr sz="18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944887">
                <a:tc>
                  <a:txBody>
                    <a:bodyPr/>
                    <a:lstStyle/>
                    <a:p>
                      <a:pPr marL="0" marR="0" lvl="0" indent="0" algn="l" rtl="0">
                        <a:lnSpc>
                          <a:spcPct val="100000"/>
                        </a:lnSpc>
                        <a:spcBef>
                          <a:spcPts val="0"/>
                        </a:spcBef>
                        <a:spcAft>
                          <a:spcPts val="0"/>
                        </a:spcAft>
                        <a:buClr>
                          <a:srgbClr val="000000"/>
                        </a:buClr>
                        <a:buSzPts val="900"/>
                        <a:buFont typeface="Helvetica Neue"/>
                        <a:buNone/>
                      </a:pPr>
                      <a:r>
                        <a:rPr lang="en-GB" sz="2400" dirty="0">
                          <a:latin typeface="Helvetica Neue"/>
                          <a:ea typeface="Helvetica Neue"/>
                          <a:cs typeface="Helvetica Neue"/>
                          <a:sym typeface="Helvetica Neue"/>
                        </a:rPr>
                        <a:t>Use the information to answer the following exam questions. Make sure</a:t>
                      </a:r>
                      <a:r>
                        <a:rPr lang="en-GB" sz="2400" baseline="0" dirty="0">
                          <a:latin typeface="Helvetica Neue"/>
                          <a:ea typeface="Helvetica Neue"/>
                          <a:cs typeface="Helvetica Neue"/>
                          <a:sym typeface="Helvetica Neue"/>
                        </a:rPr>
                        <a:t> you use the ‘Key Vocabulary/Terms’ in your answers.</a:t>
                      </a:r>
                      <a:endParaRPr sz="24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1" name="Google Shape;81;p15"/>
          <p:cNvGraphicFramePr/>
          <p:nvPr>
            <p:extLst>
              <p:ext uri="{D42A27DB-BD31-4B8C-83A1-F6EECF244321}">
                <p14:modId xmlns:p14="http://schemas.microsoft.com/office/powerpoint/2010/main" val="3502963060"/>
              </p:ext>
            </p:extLst>
          </p:nvPr>
        </p:nvGraphicFramePr>
        <p:xfrm>
          <a:off x="6400807" y="2863463"/>
          <a:ext cx="6336543" cy="1482657"/>
        </p:xfrm>
        <a:graphic>
          <a:graphicData uri="http://schemas.openxmlformats.org/drawingml/2006/table">
            <a:tbl>
              <a:tblPr firstRow="1">
                <a:noFill/>
                <a:tableStyleId>{852B4E0E-E1B5-4763-9CB3-ECF953B0035A}</a:tableStyleId>
              </a:tblPr>
              <a:tblGrid>
                <a:gridCol w="6336543">
                  <a:extLst>
                    <a:ext uri="{9D8B030D-6E8A-4147-A177-3AD203B41FA5}">
                      <a16:colId xmlns:a16="http://schemas.microsoft.com/office/drawing/2014/main" val="20000"/>
                    </a:ext>
                  </a:extLst>
                </a:gridCol>
              </a:tblGrid>
              <a:tr h="466657">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8 Mark How convincing</a:t>
                      </a:r>
                      <a:endParaRPr sz="22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727530">
                <a:tc>
                  <a:txBody>
                    <a:bodyPr/>
                    <a:lstStyle/>
                    <a:p>
                      <a:pPr marL="0" marR="0" lvl="0" indent="0" algn="l" rtl="0">
                        <a:lnSpc>
                          <a:spcPct val="100000"/>
                        </a:lnSpc>
                        <a:spcBef>
                          <a:spcPts val="0"/>
                        </a:spcBef>
                        <a:spcAft>
                          <a:spcPts val="0"/>
                        </a:spcAft>
                        <a:buClr>
                          <a:srgbClr val="000000"/>
                        </a:buClr>
                        <a:buSzPts val="800"/>
                        <a:buFont typeface="Helvetica Neue"/>
                        <a:buNone/>
                      </a:pPr>
                      <a:r>
                        <a:rPr lang="en-GB" sz="2000" dirty="0">
                          <a:latin typeface="Helvetica Neue"/>
                          <a:ea typeface="Helvetica Neue"/>
                          <a:cs typeface="Helvetica Neue"/>
                          <a:sym typeface="Helvetica Neue"/>
                        </a:rPr>
                        <a:t>How convincing is Interpretation</a:t>
                      </a:r>
                      <a:r>
                        <a:rPr lang="en-GB" sz="2000" baseline="0" dirty="0">
                          <a:latin typeface="Helvetica Neue"/>
                          <a:ea typeface="Helvetica Neue"/>
                          <a:cs typeface="Helvetica Neue"/>
                          <a:sym typeface="Helvetica Neue"/>
                        </a:rPr>
                        <a:t> B about the role of the Norman Church? Explain your answer using Interpretation B and your contextual knowledge.</a:t>
                      </a:r>
                      <a:endParaRPr sz="2000"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26" name="Picture 2" descr="C:\Users\ddavies\AppData\Local\Microsoft\Windows\Temporary Internet Files\Content.Outlook\3NNSHATN\file-1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4556706"/>
            <a:ext cx="6234950" cy="302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4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Monasticism</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307797289"/>
              </p:ext>
            </p:extLst>
          </p:nvPr>
        </p:nvGraphicFramePr>
        <p:xfrm>
          <a:off x="251512" y="8649951"/>
          <a:ext cx="12501775" cy="855999"/>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552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390837">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Monasticism, novice, abbot, abbess, self-sufficient, lay brother, scriptorium, priory</a:t>
                      </a:r>
                      <a:endParaRPr sz="18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3300324653"/>
              </p:ext>
            </p:extLst>
          </p:nvPr>
        </p:nvGraphicFramePr>
        <p:xfrm>
          <a:off x="4311131" y="1282100"/>
          <a:ext cx="8340719" cy="2126796"/>
        </p:xfrm>
        <a:graphic>
          <a:graphicData uri="http://schemas.openxmlformats.org/drawingml/2006/table">
            <a:tbl>
              <a:tblPr firstRow="1">
                <a:noFill/>
                <a:tableStyleId>{ECCC51FD-DFF0-4B96-BED9-4D900FAB46A3}</a:tableStyleId>
              </a:tblPr>
              <a:tblGrid>
                <a:gridCol w="8340719">
                  <a:extLst>
                    <a:ext uri="{9D8B030D-6E8A-4147-A177-3AD203B41FA5}">
                      <a16:colId xmlns:a16="http://schemas.microsoft.com/office/drawing/2014/main" val="20000"/>
                    </a:ext>
                  </a:extLst>
                </a:gridCol>
              </a:tblGrid>
              <a:tr h="4641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Religious orders</a:t>
                      </a:r>
                      <a:endParaRPr sz="22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619425">
                <a:tc>
                  <a:txBody>
                    <a:bodyPr/>
                    <a:lstStyle/>
                    <a:p>
                      <a:pPr marL="0" marR="139700" lvl="0" indent="0" algn="l" rtl="0">
                        <a:lnSpc>
                          <a:spcPct val="115000"/>
                        </a:lnSpc>
                        <a:spcBef>
                          <a:spcPts val="0"/>
                        </a:spcBef>
                        <a:spcAft>
                          <a:spcPts val="0"/>
                        </a:spcAft>
                        <a:buNone/>
                      </a:pPr>
                      <a:r>
                        <a:rPr lang="en-GB" sz="1800" dirty="0">
                          <a:latin typeface="Helvetica Neue"/>
                          <a:ea typeface="Helvetica Neue"/>
                          <a:cs typeface="Helvetica Neue"/>
                          <a:sym typeface="Helvetica Neue"/>
                        </a:rPr>
                        <a:t>An ‘order’ is a group of religious people who follow the teachings of a particular holy person. St Benedict was the most influential person at this time. Benedictine monks began to follow his teachings but as time went on, interpretations of these teachings changed and new orders were created e.g. </a:t>
                      </a:r>
                      <a:r>
                        <a:rPr lang="en-GB" sz="1800" dirty="0" err="1">
                          <a:latin typeface="Helvetica Neue"/>
                          <a:ea typeface="Helvetica Neue"/>
                          <a:cs typeface="Helvetica Neue"/>
                          <a:sym typeface="Helvetica Neue"/>
                        </a:rPr>
                        <a:t>Cluniac</a:t>
                      </a:r>
                      <a:r>
                        <a:rPr lang="en-GB" sz="1800" dirty="0">
                          <a:latin typeface="Helvetica Neue"/>
                          <a:ea typeface="Helvetica Neue"/>
                          <a:cs typeface="Helvetica Neue"/>
                          <a:sym typeface="Helvetica Neue"/>
                        </a:rPr>
                        <a:t>, St Cuthbert.</a:t>
                      </a:r>
                      <a:endParaRPr sz="1800" dirty="0">
                        <a:latin typeface="Helvetica Neue"/>
                        <a:ea typeface="Helvetica Neue"/>
                        <a:cs typeface="Helvetica Neue"/>
                        <a:sym typeface="Helvetica Neue"/>
                      </a:endParaRP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5" name="Google Shape;65;p14"/>
          <p:cNvGraphicFramePr/>
          <p:nvPr>
            <p:extLst>
              <p:ext uri="{D42A27DB-BD31-4B8C-83A1-F6EECF244321}">
                <p14:modId xmlns:p14="http://schemas.microsoft.com/office/powerpoint/2010/main" val="3159489712"/>
              </p:ext>
            </p:extLst>
          </p:nvPr>
        </p:nvGraphicFramePr>
        <p:xfrm>
          <a:off x="246781" y="1212850"/>
          <a:ext cx="3906119" cy="3616960"/>
        </p:xfrm>
        <a:graphic>
          <a:graphicData uri="http://schemas.openxmlformats.org/drawingml/2006/table">
            <a:tbl>
              <a:tblPr firstRow="1">
                <a:noFill/>
                <a:tableStyleId>{852B4E0E-E1B5-4763-9CB3-ECF953B0035A}</a:tableStyleId>
              </a:tblPr>
              <a:tblGrid>
                <a:gridCol w="3906119">
                  <a:extLst>
                    <a:ext uri="{9D8B030D-6E8A-4147-A177-3AD203B41FA5}">
                      <a16:colId xmlns:a16="http://schemas.microsoft.com/office/drawing/2014/main" val="20000"/>
                    </a:ext>
                  </a:extLst>
                </a:gridCol>
              </a:tblGrid>
              <a:tr h="16240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dirty="0"/>
                        <a:t>Key individual-</a:t>
                      </a:r>
                      <a:r>
                        <a:rPr lang="en-US" sz="2200" baseline="0" dirty="0"/>
                        <a:t> St Benedict</a:t>
                      </a:r>
                      <a:endParaRPr sz="1400" u="none" strike="noStrike" cap="none" dirty="0"/>
                    </a:p>
                  </a:txBody>
                  <a:tcPr marL="50800" marR="50800" marT="50800" marB="50800" anchor="ctr">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T w="38100" cap="flat" cmpd="sng">
                      <a:solidFill>
                        <a:srgbClr val="DE6A10"/>
                      </a:solidFill>
                      <a:prstDash val="solid"/>
                      <a:round/>
                      <a:headEnd type="none" w="sm" len="sm"/>
                      <a:tailEnd type="none" w="sm" len="sm"/>
                    </a:lnT>
                    <a:solidFill>
                      <a:srgbClr val="DE6A10"/>
                    </a:solidFill>
                  </a:tcPr>
                </a:tc>
                <a:extLst>
                  <a:ext uri="{0D108BD9-81ED-4DB2-BD59-A6C34878D82A}">
                    <a16:rowId xmlns:a16="http://schemas.microsoft.com/office/drawing/2014/main" val="10000"/>
                  </a:ext>
                </a:extLst>
              </a:tr>
              <a:tr h="1921200">
                <a:tc>
                  <a:txBody>
                    <a:bodyPr/>
                    <a:lstStyle/>
                    <a:p>
                      <a:pPr marL="0" marR="0" lvl="0" indent="0" algn="l" rtl="0">
                        <a:lnSpc>
                          <a:spcPct val="100000"/>
                        </a:lnSpc>
                        <a:spcBef>
                          <a:spcPts val="400"/>
                        </a:spcBef>
                        <a:spcAft>
                          <a:spcPts val="0"/>
                        </a:spcAft>
                        <a:buClr>
                          <a:srgbClr val="000000"/>
                        </a:buClr>
                        <a:buSzPts val="800"/>
                        <a:buFont typeface="Arial"/>
                        <a:buNone/>
                      </a:pPr>
                      <a:r>
                        <a:rPr lang="en-GB" dirty="0">
                          <a:solidFill>
                            <a:srgbClr val="000000"/>
                          </a:solidFill>
                          <a:latin typeface="Helvetica Neue"/>
                          <a:ea typeface="Helvetica Neue"/>
                          <a:cs typeface="Helvetica Neue"/>
                          <a:sym typeface="Helvetica Neue"/>
                        </a:rPr>
                        <a:t>Born in </a:t>
                      </a:r>
                      <a:r>
                        <a:rPr lang="en-GB" dirty="0" err="1">
                          <a:solidFill>
                            <a:srgbClr val="000000"/>
                          </a:solidFill>
                          <a:latin typeface="Helvetica Neue"/>
                          <a:ea typeface="Helvetica Neue"/>
                          <a:cs typeface="Helvetica Neue"/>
                          <a:sym typeface="Helvetica Neue"/>
                        </a:rPr>
                        <a:t>Nursia</a:t>
                      </a:r>
                      <a:r>
                        <a:rPr lang="en-GB" dirty="0">
                          <a:solidFill>
                            <a:srgbClr val="000000"/>
                          </a:solidFill>
                          <a:latin typeface="Helvetica Neue"/>
                          <a:ea typeface="Helvetica Neue"/>
                          <a:cs typeface="Helvetica Neue"/>
                          <a:sym typeface="Helvetica Neue"/>
                        </a:rPr>
                        <a:t> Italy.</a:t>
                      </a:r>
                    </a:p>
                    <a:p>
                      <a:pPr marL="0" marR="0" lvl="0" indent="0" algn="l" rtl="0">
                        <a:lnSpc>
                          <a:spcPct val="100000"/>
                        </a:lnSpc>
                        <a:spcBef>
                          <a:spcPts val="400"/>
                        </a:spcBef>
                        <a:spcAft>
                          <a:spcPts val="0"/>
                        </a:spcAft>
                        <a:buClr>
                          <a:srgbClr val="000000"/>
                        </a:buClr>
                        <a:buSzPts val="800"/>
                        <a:buFont typeface="Arial"/>
                        <a:buNone/>
                      </a:pPr>
                      <a:endParaRPr lang="en-GB"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dirty="0">
                          <a:solidFill>
                            <a:srgbClr val="000000"/>
                          </a:solidFill>
                          <a:latin typeface="Helvetica Neue"/>
                          <a:ea typeface="Helvetica Neue"/>
                          <a:cs typeface="Helvetica Neue"/>
                          <a:sym typeface="Helvetica Neue"/>
                        </a:rPr>
                        <a:t>Studied in Rome but moved away to focus on worshipping God.</a:t>
                      </a:r>
                    </a:p>
                    <a:p>
                      <a:pPr marL="0" marR="0" lvl="0" indent="0" algn="l" rtl="0">
                        <a:lnSpc>
                          <a:spcPct val="100000"/>
                        </a:lnSpc>
                        <a:spcBef>
                          <a:spcPts val="400"/>
                        </a:spcBef>
                        <a:spcAft>
                          <a:spcPts val="0"/>
                        </a:spcAft>
                        <a:buClr>
                          <a:srgbClr val="000000"/>
                        </a:buClr>
                        <a:buSzPts val="800"/>
                        <a:buFont typeface="Arial"/>
                        <a:buNone/>
                      </a:pPr>
                      <a:endParaRPr lang="en-GB"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dirty="0">
                          <a:solidFill>
                            <a:srgbClr val="000000"/>
                          </a:solidFill>
                          <a:latin typeface="Helvetica Neue"/>
                          <a:ea typeface="Helvetica Neue"/>
                          <a:cs typeface="Helvetica Neue"/>
                          <a:sym typeface="Helvetica Neue"/>
                        </a:rPr>
                        <a:t>Founded a monastery in Monte </a:t>
                      </a:r>
                      <a:r>
                        <a:rPr lang="en-GB" dirty="0" err="1">
                          <a:solidFill>
                            <a:srgbClr val="000000"/>
                          </a:solidFill>
                          <a:latin typeface="Helvetica Neue"/>
                          <a:ea typeface="Helvetica Neue"/>
                          <a:cs typeface="Helvetica Neue"/>
                          <a:sym typeface="Helvetica Neue"/>
                        </a:rPr>
                        <a:t>Cassino</a:t>
                      </a:r>
                      <a:r>
                        <a:rPr lang="en-GB" dirty="0">
                          <a:solidFill>
                            <a:srgbClr val="000000"/>
                          </a:solidFill>
                          <a:latin typeface="Helvetica Neue"/>
                          <a:ea typeface="Helvetica Neue"/>
                          <a:cs typeface="Helvetica Neue"/>
                          <a:sym typeface="Helvetica Neue"/>
                        </a:rPr>
                        <a:t> where he wrote a set of rules for monks to live by. This became the Rule of St Benedict.</a:t>
                      </a:r>
                    </a:p>
                    <a:p>
                      <a:pPr marL="0" marR="0" lvl="0" indent="0" algn="l" rtl="0">
                        <a:lnSpc>
                          <a:spcPct val="100000"/>
                        </a:lnSpc>
                        <a:spcBef>
                          <a:spcPts val="400"/>
                        </a:spcBef>
                        <a:spcAft>
                          <a:spcPts val="0"/>
                        </a:spcAft>
                        <a:buClr>
                          <a:srgbClr val="000000"/>
                        </a:buClr>
                        <a:buSzPts val="800"/>
                        <a:buFont typeface="Arial"/>
                        <a:buNone/>
                      </a:pPr>
                      <a:endParaRPr lang="en-GB"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dirty="0">
                          <a:solidFill>
                            <a:srgbClr val="000000"/>
                          </a:solidFill>
                          <a:latin typeface="Helvetica Neue"/>
                          <a:ea typeface="Helvetica Neue"/>
                          <a:cs typeface="Helvetica Neue"/>
                          <a:sym typeface="Helvetica Neue"/>
                        </a:rPr>
                        <a:t>The</a:t>
                      </a:r>
                      <a:r>
                        <a:rPr lang="en-GB" baseline="0" dirty="0">
                          <a:solidFill>
                            <a:srgbClr val="000000"/>
                          </a:solidFill>
                          <a:latin typeface="Helvetica Neue"/>
                          <a:ea typeface="Helvetica Neue"/>
                          <a:cs typeface="Helvetica Neue"/>
                          <a:sym typeface="Helvetica Neue"/>
                        </a:rPr>
                        <a:t> order includes monks and nuns, who trained for four years as </a:t>
                      </a:r>
                      <a:r>
                        <a:rPr lang="en-GB" baseline="0" dirty="0">
                          <a:solidFill>
                            <a:schemeClr val="accent4"/>
                          </a:solidFill>
                          <a:latin typeface="Helvetica Neue"/>
                          <a:ea typeface="Helvetica Neue"/>
                          <a:cs typeface="Helvetica Neue"/>
                          <a:sym typeface="Helvetica Neue"/>
                        </a:rPr>
                        <a:t>novices</a:t>
                      </a:r>
                      <a:r>
                        <a:rPr lang="en-GB" baseline="0" dirty="0">
                          <a:solidFill>
                            <a:srgbClr val="000000"/>
                          </a:solidFill>
                          <a:latin typeface="Helvetica Neue"/>
                          <a:ea typeface="Helvetica Neue"/>
                          <a:cs typeface="Helvetica Neue"/>
                          <a:sym typeface="Helvetica Neue"/>
                        </a:rPr>
                        <a:t>. They then have to agree to live by four vows: poverty, chastity, obedience and stability.</a:t>
                      </a:r>
                    </a:p>
                  </a:txBody>
                  <a:tcPr marL="50800" marR="50800" marT="50800" marB="50800">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B w="38100" cap="flat" cmpd="sng">
                      <a:solidFill>
                        <a:srgbClr val="DE6A1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881114821"/>
              </p:ext>
            </p:extLst>
          </p:nvPr>
        </p:nvGraphicFramePr>
        <p:xfrm>
          <a:off x="4289308" y="3587150"/>
          <a:ext cx="8362541" cy="4927600"/>
        </p:xfrm>
        <a:graphic>
          <a:graphicData uri="http://schemas.openxmlformats.org/drawingml/2006/table">
            <a:tbl>
              <a:tblPr firstRow="1">
                <a:noFill/>
                <a:tableStyleId>{852B4E0E-E1B5-4763-9CB3-ECF953B0035A}</a:tableStyleId>
              </a:tblPr>
              <a:tblGrid>
                <a:gridCol w="8362541">
                  <a:extLst>
                    <a:ext uri="{9D8B030D-6E8A-4147-A177-3AD203B41FA5}">
                      <a16:colId xmlns:a16="http://schemas.microsoft.com/office/drawing/2014/main" val="20000"/>
                    </a:ext>
                  </a:extLst>
                </a:gridCol>
              </a:tblGrid>
              <a:tr h="287291">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600" u="none" strike="noStrike" cap="none" dirty="0"/>
                        <a:t>Education un der the Normans</a:t>
                      </a:r>
                      <a:endParaRPr sz="16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4517990">
                <a:tc>
                  <a:txBody>
                    <a:bodyPr/>
                    <a:lstStyle/>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The growth of towns led to the need for better education for those that required improved numeracy and literacy. Alongside</a:t>
                      </a:r>
                      <a:r>
                        <a:rPr lang="en-GB" baseline="0" dirty="0">
                          <a:latin typeface="Helvetica Neue"/>
                          <a:ea typeface="Helvetica Neue"/>
                          <a:cs typeface="Helvetica Neue"/>
                          <a:sym typeface="Helvetica Neue"/>
                        </a:rPr>
                        <a:t> this, reforms within monasticism meant that schools moved out of religious grounds and became separate buildings.</a:t>
                      </a:r>
                    </a:p>
                    <a:p>
                      <a:pPr marL="0" marR="0" lvl="0" indent="0" algn="l" rtl="0">
                        <a:lnSpc>
                          <a:spcPct val="100000"/>
                        </a:lnSpc>
                        <a:spcBef>
                          <a:spcPts val="0"/>
                        </a:spcBef>
                        <a:spcAft>
                          <a:spcPts val="0"/>
                        </a:spcAft>
                        <a:buClr>
                          <a:srgbClr val="000000"/>
                        </a:buClr>
                        <a:buSzPts val="800"/>
                        <a:buFont typeface="Helvetica Neue"/>
                        <a:buNone/>
                      </a:pPr>
                      <a:endParaRPr lang="en-GB"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aseline="0" dirty="0">
                          <a:latin typeface="Helvetica Neue"/>
                          <a:ea typeface="Helvetica Neue"/>
                          <a:cs typeface="Helvetica Neue"/>
                          <a:sym typeface="Helvetica Neue"/>
                        </a:rPr>
                        <a:t>Archbishops Lanfranc and Anselm were key people in reforms to the education system after the Norman conquest. They both promoted education and built libraries. One function of the Church was to produce clergy and lay people who were literate so grammar schools began to be built for this purpose e.g. Exeter, Lincoln and Oxford.</a:t>
                      </a:r>
                    </a:p>
                    <a:p>
                      <a:pPr marL="0" marR="0" lvl="0" indent="0" algn="l" rtl="0">
                        <a:lnSpc>
                          <a:spcPct val="100000"/>
                        </a:lnSpc>
                        <a:spcBef>
                          <a:spcPts val="0"/>
                        </a:spcBef>
                        <a:spcAft>
                          <a:spcPts val="0"/>
                        </a:spcAft>
                        <a:buClr>
                          <a:srgbClr val="000000"/>
                        </a:buClr>
                        <a:buSzPts val="800"/>
                        <a:buFont typeface="Helvetica Neue"/>
                        <a:buNone/>
                      </a:pPr>
                      <a:endParaRPr lang="en-GB"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aseline="0" dirty="0">
                          <a:latin typeface="Helvetica Neue"/>
                          <a:ea typeface="Helvetica Neue"/>
                          <a:cs typeface="Helvetica Neue"/>
                          <a:sym typeface="Helvetica Neue"/>
                        </a:rPr>
                        <a:t>Students stayed at grammar school for at least 4 fours and about Latin grammar in detail, as well as how to write and speak the language. Notes were written on boards made of stone which could be wiped clean. </a:t>
                      </a:r>
                    </a:p>
                    <a:p>
                      <a:pPr marL="0" marR="0" lvl="0" indent="0" algn="l" rtl="0">
                        <a:lnSpc>
                          <a:spcPct val="100000"/>
                        </a:lnSpc>
                        <a:spcBef>
                          <a:spcPts val="0"/>
                        </a:spcBef>
                        <a:spcAft>
                          <a:spcPts val="0"/>
                        </a:spcAft>
                        <a:buClr>
                          <a:srgbClr val="000000"/>
                        </a:buClr>
                        <a:buSzPts val="800"/>
                        <a:buFont typeface="Helvetica Neue"/>
                        <a:buNone/>
                      </a:pPr>
                      <a:endParaRPr lang="en-GB"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aseline="0" dirty="0">
                          <a:latin typeface="Helvetica Neue"/>
                          <a:ea typeface="Helvetica Neue"/>
                          <a:cs typeface="Helvetica Neue"/>
                          <a:sym typeface="Helvetica Neue"/>
                        </a:rPr>
                        <a:t>The school year started in September and there were 3 terms, which ended in June. This allowed students to help bring in the harvest from July-August. The day began as the sun was up and ended late afternoon. Teachers would sit in the middle of the room and children on benches, answering questions directed at them by their teacher.</a:t>
                      </a:r>
                    </a:p>
                    <a:p>
                      <a:pPr marL="0" marR="0" lvl="0" indent="0" algn="l" rtl="0">
                        <a:lnSpc>
                          <a:spcPct val="100000"/>
                        </a:lnSpc>
                        <a:spcBef>
                          <a:spcPts val="0"/>
                        </a:spcBef>
                        <a:spcAft>
                          <a:spcPts val="0"/>
                        </a:spcAft>
                        <a:buClr>
                          <a:srgbClr val="000000"/>
                        </a:buClr>
                        <a:buSzPts val="800"/>
                        <a:buFont typeface="Helvetica Neue"/>
                        <a:buNone/>
                      </a:pPr>
                      <a:endParaRPr lang="en-GB"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aseline="0" dirty="0">
                          <a:latin typeface="Helvetica Neue"/>
                          <a:ea typeface="Helvetica Neue"/>
                          <a:cs typeface="Helvetica Neue"/>
                          <a:sym typeface="Helvetica Neue"/>
                        </a:rPr>
                        <a:t>University was available to the most successful where all books and lectures were in Latin. Subjects such as maths, accountancy and law were not taught in grammar schools and were taught when students started work.</a:t>
                      </a:r>
                      <a:endParaRPr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7" name="Google Shape;67;p14"/>
          <p:cNvGraphicFramePr/>
          <p:nvPr>
            <p:extLst>
              <p:ext uri="{D42A27DB-BD31-4B8C-83A1-F6EECF244321}">
                <p14:modId xmlns:p14="http://schemas.microsoft.com/office/powerpoint/2010/main" val="2452734157"/>
              </p:ext>
            </p:extLst>
          </p:nvPr>
        </p:nvGraphicFramePr>
        <p:xfrm>
          <a:off x="232667" y="5050930"/>
          <a:ext cx="3939283" cy="3369170"/>
        </p:xfrm>
        <a:graphic>
          <a:graphicData uri="http://schemas.openxmlformats.org/drawingml/2006/table">
            <a:tbl>
              <a:tblPr firstRow="1">
                <a:noFill/>
                <a:tableStyleId>{852B4E0E-E1B5-4763-9CB3-ECF953B0035A}</a:tableStyleId>
              </a:tblPr>
              <a:tblGrid>
                <a:gridCol w="3939283">
                  <a:extLst>
                    <a:ext uri="{9D8B030D-6E8A-4147-A177-3AD203B41FA5}">
                      <a16:colId xmlns:a16="http://schemas.microsoft.com/office/drawing/2014/main" val="20000"/>
                    </a:ext>
                  </a:extLst>
                </a:gridCol>
              </a:tblGrid>
              <a:tr h="450375">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600" u="none" strike="noStrike" cap="none" dirty="0"/>
                        <a:t>Work done by monks</a:t>
                      </a:r>
                      <a:endParaRPr sz="16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2918795">
                <a:tc>
                  <a:txBody>
                    <a:bodyPr/>
                    <a:lstStyle/>
                    <a:p>
                      <a:pPr marL="0" marR="0" lvl="0" indent="0" algn="l" rtl="0">
                        <a:lnSpc>
                          <a:spcPct val="100000"/>
                        </a:lnSpc>
                        <a:spcBef>
                          <a:spcPts val="0"/>
                        </a:spcBef>
                        <a:spcAft>
                          <a:spcPts val="0"/>
                        </a:spcAft>
                        <a:buClr>
                          <a:srgbClr val="000000"/>
                        </a:buClr>
                        <a:buSzPts val="900"/>
                        <a:buFont typeface="Helvetica Neue"/>
                        <a:buNone/>
                      </a:pPr>
                      <a:r>
                        <a:rPr lang="en-US" sz="1600" dirty="0">
                          <a:latin typeface="Helvetica Neue"/>
                          <a:ea typeface="Helvetica Neue"/>
                          <a:cs typeface="Helvetica Neue"/>
                          <a:sym typeface="Helvetica Neue"/>
                        </a:rPr>
                        <a:t>Monasteries and nunneries had to be </a:t>
                      </a:r>
                      <a:r>
                        <a:rPr lang="en-US" sz="1600" dirty="0">
                          <a:solidFill>
                            <a:schemeClr val="accent5"/>
                          </a:solidFill>
                          <a:latin typeface="Helvetica Neue"/>
                          <a:ea typeface="Helvetica Neue"/>
                          <a:cs typeface="Helvetica Neue"/>
                          <a:sym typeface="Helvetica Neue"/>
                        </a:rPr>
                        <a:t>self-sufficient</a:t>
                      </a:r>
                      <a:r>
                        <a:rPr lang="en-US" sz="1600" dirty="0">
                          <a:latin typeface="Helvetica Neue"/>
                          <a:ea typeface="Helvetica Neue"/>
                          <a:cs typeface="Helvetica Neue"/>
                          <a:sym typeface="Helvetica Neue"/>
                        </a:rPr>
                        <a:t> so they produced their own food and materials. They sometimes employed </a:t>
                      </a:r>
                      <a:r>
                        <a:rPr lang="en-US" sz="1600" dirty="0">
                          <a:solidFill>
                            <a:schemeClr val="accent5"/>
                          </a:solidFill>
                          <a:latin typeface="Helvetica Neue"/>
                          <a:ea typeface="Helvetica Neue"/>
                          <a:cs typeface="Helvetica Neue"/>
                          <a:sym typeface="Helvetica Neue"/>
                        </a:rPr>
                        <a:t>lay</a:t>
                      </a:r>
                      <a:r>
                        <a:rPr lang="en-US" sz="1600" dirty="0">
                          <a:latin typeface="Helvetica Neue"/>
                          <a:ea typeface="Helvetica Neue"/>
                          <a:cs typeface="Helvetica Neue"/>
                          <a:sym typeface="Helvetica Neue"/>
                        </a:rPr>
                        <a:t> </a:t>
                      </a:r>
                      <a:r>
                        <a:rPr lang="en-US" sz="1600" dirty="0">
                          <a:solidFill>
                            <a:schemeClr val="accent5"/>
                          </a:solidFill>
                          <a:latin typeface="Helvetica Neue"/>
                          <a:ea typeface="Helvetica Neue"/>
                          <a:cs typeface="Helvetica Neue"/>
                          <a:sym typeface="Helvetica Neue"/>
                        </a:rPr>
                        <a:t>brothers</a:t>
                      </a:r>
                      <a:r>
                        <a:rPr lang="en-US" sz="1600" dirty="0">
                          <a:latin typeface="Helvetica Neue"/>
                          <a:ea typeface="Helvetica Neue"/>
                          <a:cs typeface="Helvetica Neue"/>
                          <a:sym typeface="Helvetica Neue"/>
                        </a:rPr>
                        <a:t> to carry out work.</a:t>
                      </a:r>
                    </a:p>
                    <a:p>
                      <a:pPr marL="0" marR="0" lvl="0" indent="0" algn="l" rtl="0">
                        <a:lnSpc>
                          <a:spcPct val="100000"/>
                        </a:lnSpc>
                        <a:spcBef>
                          <a:spcPts val="0"/>
                        </a:spcBef>
                        <a:spcAft>
                          <a:spcPts val="0"/>
                        </a:spcAft>
                        <a:buClr>
                          <a:srgbClr val="000000"/>
                        </a:buClr>
                        <a:buSzPts val="900"/>
                        <a:buFont typeface="Helvetica Neue"/>
                        <a:buNone/>
                      </a:pPr>
                      <a:endParaRPr lang="en-US" sz="16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sz="1600" dirty="0">
                          <a:latin typeface="Helvetica Neue"/>
                          <a:ea typeface="Helvetica Neue"/>
                          <a:cs typeface="Helvetica Neue"/>
                          <a:sym typeface="Helvetica Neue"/>
                        </a:rPr>
                        <a:t>All work was considered to be divine so monks</a:t>
                      </a:r>
                      <a:r>
                        <a:rPr lang="en-US" sz="1600" baseline="0" dirty="0">
                          <a:latin typeface="Helvetica Neue"/>
                          <a:ea typeface="Helvetica Neue"/>
                          <a:cs typeface="Helvetica Neue"/>
                          <a:sym typeface="Helvetica Neue"/>
                        </a:rPr>
                        <a:t> copied books by hand in monastery </a:t>
                      </a:r>
                      <a:r>
                        <a:rPr lang="en-US" sz="1600" baseline="0" dirty="0">
                          <a:solidFill>
                            <a:schemeClr val="accent5"/>
                          </a:solidFill>
                          <a:latin typeface="Helvetica Neue"/>
                          <a:ea typeface="Helvetica Neue"/>
                          <a:cs typeface="Helvetica Neue"/>
                          <a:sym typeface="Helvetica Neue"/>
                        </a:rPr>
                        <a:t>scriptoriums</a:t>
                      </a:r>
                      <a:r>
                        <a:rPr lang="en-US" sz="1600" baseline="0" dirty="0">
                          <a:latin typeface="Helvetica Neue"/>
                          <a:ea typeface="Helvetica Neue"/>
                          <a:cs typeface="Helvetica Neue"/>
                          <a:sym typeface="Helvetica Neue"/>
                        </a:rPr>
                        <a:t>. They also tended to the sick, worked in almonries giving alms to the poor, taught the community and advised the king.</a:t>
                      </a:r>
                      <a:endParaRPr sz="16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438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lvl="0" algn="ctr">
              <a:buSzPts val="2700"/>
            </a:pPr>
            <a:r>
              <a:rPr lang="en-US" sz="2700" b="1">
                <a:latin typeface="Helvetica Neue"/>
                <a:ea typeface="Helvetica Neue"/>
                <a:cs typeface="Helvetica Neue"/>
                <a:sym typeface="Helvetica Neue"/>
              </a:rPr>
              <a:t>Monasticism</a:t>
            </a:r>
            <a:endParaRPr lang="en-US" sz="2700" b="1" dirty="0">
              <a:latin typeface="Helvetica Neue"/>
              <a:ea typeface="Helvetica Neue"/>
              <a:cs typeface="Helvetica Neue"/>
              <a:sym typeface="Helvetica Neue"/>
            </a:endParaRPr>
          </a:p>
        </p:txBody>
      </p:sp>
      <p:graphicFrame>
        <p:nvGraphicFramePr>
          <p:cNvPr id="77" name="Google Shape;77;p15"/>
          <p:cNvGraphicFramePr/>
          <p:nvPr>
            <p:extLst>
              <p:ext uri="{D42A27DB-BD31-4B8C-83A1-F6EECF244321}">
                <p14:modId xmlns:p14="http://schemas.microsoft.com/office/powerpoint/2010/main" val="3003429955"/>
              </p:ext>
            </p:extLst>
          </p:nvPr>
        </p:nvGraphicFramePr>
        <p:xfrm>
          <a:off x="251512" y="8581763"/>
          <a:ext cx="12501775" cy="905137"/>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148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468257">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800" dirty="0">
                          <a:latin typeface="Helvetica Neue"/>
                          <a:ea typeface="Helvetica Neue"/>
                          <a:cs typeface="Helvetica Neue"/>
                          <a:sym typeface="Helvetica Neue"/>
                        </a:rPr>
                        <a:t>Monasticism, novice, abbot, abbess, self-sufficient, lay brother, scriptorium, priory</a:t>
                      </a: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1418334826"/>
              </p:ext>
            </p:extLst>
          </p:nvPr>
        </p:nvGraphicFramePr>
        <p:xfrm>
          <a:off x="246781" y="1212843"/>
          <a:ext cx="12490675" cy="1416057"/>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4349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800" dirty="0"/>
                        <a:t>Exam Practice</a:t>
                      </a:r>
                      <a:endParaRPr sz="18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887737">
                <a:tc>
                  <a:txBody>
                    <a:bodyPr/>
                    <a:lstStyle/>
                    <a:p>
                      <a:pPr marL="0" marR="0" lvl="0" indent="0" algn="l" rtl="0">
                        <a:lnSpc>
                          <a:spcPct val="100000"/>
                        </a:lnSpc>
                        <a:spcBef>
                          <a:spcPts val="0"/>
                        </a:spcBef>
                        <a:spcAft>
                          <a:spcPts val="0"/>
                        </a:spcAft>
                        <a:buClr>
                          <a:srgbClr val="000000"/>
                        </a:buClr>
                        <a:buSzPts val="900"/>
                        <a:buFont typeface="Helvetica Neue"/>
                        <a:buNone/>
                      </a:pPr>
                      <a:r>
                        <a:rPr lang="en-GB" sz="2400" dirty="0">
                          <a:latin typeface="Helvetica Neue"/>
                          <a:ea typeface="Helvetica Neue"/>
                          <a:cs typeface="Helvetica Neue"/>
                          <a:sym typeface="Helvetica Neue"/>
                        </a:rPr>
                        <a:t>Use the information to answer the following exam questions. Make sure</a:t>
                      </a:r>
                      <a:r>
                        <a:rPr lang="en-GB" sz="2400" baseline="0" dirty="0">
                          <a:latin typeface="Helvetica Neue"/>
                          <a:ea typeface="Helvetica Neue"/>
                          <a:cs typeface="Helvetica Neue"/>
                          <a:sym typeface="Helvetica Neue"/>
                        </a:rPr>
                        <a:t> you use the ‘Key Vocabulary/Terms’ in your answers.</a:t>
                      </a:r>
                      <a:endParaRPr sz="24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0" name="Google Shape;80;p15"/>
          <p:cNvGraphicFramePr/>
          <p:nvPr>
            <p:extLst>
              <p:ext uri="{D42A27DB-BD31-4B8C-83A1-F6EECF244321}">
                <p14:modId xmlns:p14="http://schemas.microsoft.com/office/powerpoint/2010/main" val="3379990633"/>
              </p:ext>
            </p:extLst>
          </p:nvPr>
        </p:nvGraphicFramePr>
        <p:xfrm>
          <a:off x="232667" y="2793188"/>
          <a:ext cx="12490675" cy="2083600"/>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4641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8 Mark Write an account</a:t>
                      </a:r>
                      <a:endParaRPr sz="2200" u="none" strike="noStrike" cap="none" dirty="0"/>
                    </a:p>
                  </a:txBody>
                  <a:tcPr marL="50800" marR="50800" marT="50800" marB="50800" anchor="ctr">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38100" cap="flat" cmpd="sng">
                      <a:solidFill>
                        <a:srgbClr val="773F9B"/>
                      </a:solidFill>
                      <a:prstDash val="solid"/>
                      <a:round/>
                      <a:headEnd type="none" w="sm" len="sm"/>
                      <a:tailEnd type="none" w="sm" len="sm"/>
                    </a:lnT>
                    <a:lnB w="9525" cap="flat" cmpd="sng">
                      <a:solidFill>
                        <a:srgbClr val="773F9B"/>
                      </a:solidFill>
                      <a:prstDash val="solid"/>
                      <a:round/>
                      <a:headEnd type="none" w="sm" len="sm"/>
                      <a:tailEnd type="none" w="sm" len="sm"/>
                    </a:lnB>
                    <a:solidFill>
                      <a:srgbClr val="773F9B"/>
                    </a:solidFill>
                  </a:tcPr>
                </a:tc>
                <a:extLst>
                  <a:ext uri="{0D108BD9-81ED-4DB2-BD59-A6C34878D82A}">
                    <a16:rowId xmlns:a16="http://schemas.microsoft.com/office/drawing/2014/main" val="10000"/>
                  </a:ext>
                </a:extLst>
              </a:tr>
              <a:tr h="1619425">
                <a:tc>
                  <a:txBody>
                    <a:bodyPr/>
                    <a:lstStyle/>
                    <a:p>
                      <a:pPr marL="0" marR="139700" lvl="0" indent="0" algn="l" rtl="0">
                        <a:lnSpc>
                          <a:spcPct val="115000"/>
                        </a:lnSpc>
                        <a:spcBef>
                          <a:spcPts val="0"/>
                        </a:spcBef>
                        <a:spcAft>
                          <a:spcPts val="0"/>
                        </a:spcAft>
                        <a:buNone/>
                      </a:pPr>
                      <a:r>
                        <a:rPr lang="en-GB" sz="2400" dirty="0">
                          <a:latin typeface="Helvetica Neue"/>
                          <a:ea typeface="Helvetica Neue"/>
                          <a:cs typeface="Helvetica Neue"/>
                          <a:sym typeface="Helvetica Neue"/>
                        </a:rPr>
                        <a:t>Write an account of the ways</a:t>
                      </a:r>
                      <a:r>
                        <a:rPr lang="en-GB" sz="2400" baseline="0" dirty="0">
                          <a:latin typeface="Helvetica Neue"/>
                          <a:ea typeface="Helvetica Neue"/>
                          <a:cs typeface="Helvetica Neue"/>
                          <a:sym typeface="Helvetica Neue"/>
                        </a:rPr>
                        <a:t> in which education changed under the Normans.</a:t>
                      </a:r>
                      <a:endParaRPr sz="2400" dirty="0">
                        <a:latin typeface="Helvetica Neue"/>
                        <a:ea typeface="Helvetica Neue"/>
                        <a:cs typeface="Helvetica Neue"/>
                        <a:sym typeface="Helvetica Neue"/>
                      </a:endParaRPr>
                    </a:p>
                  </a:txBody>
                  <a:tcPr marL="50800" marR="50800" marT="50800" marB="50800">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9525" cap="flat" cmpd="sng">
                      <a:solidFill>
                        <a:srgbClr val="773F9B"/>
                      </a:solidFill>
                      <a:prstDash val="solid"/>
                      <a:round/>
                      <a:headEnd type="none" w="sm" len="sm"/>
                      <a:tailEnd type="none" w="sm" len="sm"/>
                    </a:lnT>
                    <a:lnB w="38100" cap="flat" cmpd="sng">
                      <a:solidFill>
                        <a:srgbClr val="773F9B"/>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261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Causes of the Norman Conquest</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850211497"/>
              </p:ext>
            </p:extLst>
          </p:nvPr>
        </p:nvGraphicFramePr>
        <p:xfrm>
          <a:off x="150075" y="8310651"/>
          <a:ext cx="12501775" cy="1171467"/>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552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467037">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Earl, exiled, </a:t>
                      </a:r>
                      <a:r>
                        <a:rPr lang="en-GB" sz="1800" dirty="0" err="1">
                          <a:solidFill>
                            <a:schemeClr val="accent6"/>
                          </a:solidFill>
                          <a:latin typeface="Helvetica Neue"/>
                          <a:ea typeface="Helvetica Neue"/>
                          <a:cs typeface="Helvetica Neue"/>
                          <a:sym typeface="Helvetica Neue"/>
                        </a:rPr>
                        <a:t>housecarl</a:t>
                      </a:r>
                      <a:r>
                        <a:rPr lang="en-GB" sz="1800" dirty="0">
                          <a:latin typeface="Helvetica Neue"/>
                          <a:ea typeface="Helvetica Neue"/>
                          <a:cs typeface="Helvetica Neue"/>
                          <a:sym typeface="Helvetica Neue"/>
                        </a:rPr>
                        <a:t>, </a:t>
                      </a:r>
                      <a:r>
                        <a:rPr lang="en-GB" sz="1800" dirty="0">
                          <a:solidFill>
                            <a:schemeClr val="accent6"/>
                          </a:solidFill>
                          <a:latin typeface="Helvetica Neue"/>
                          <a:ea typeface="Helvetica Neue"/>
                          <a:cs typeface="Helvetica Neue"/>
                          <a:sym typeface="Helvetica Neue"/>
                        </a:rPr>
                        <a:t>minting, </a:t>
                      </a:r>
                      <a:r>
                        <a:rPr lang="en-GB" sz="1800" dirty="0">
                          <a:solidFill>
                            <a:schemeClr val="tx1"/>
                          </a:solidFill>
                          <a:latin typeface="Helvetica Neue"/>
                          <a:ea typeface="Helvetica Neue"/>
                          <a:cs typeface="Helvetica Neue"/>
                          <a:sym typeface="Helvetica Neue"/>
                        </a:rPr>
                        <a:t>inherit</a:t>
                      </a:r>
                      <a:r>
                        <a:rPr lang="en-GB" sz="1800" dirty="0">
                          <a:latin typeface="Helvetica Neue"/>
                          <a:ea typeface="Helvetica Neue"/>
                          <a:cs typeface="Helvetica Neue"/>
                          <a:sym typeface="Helvetica Neue"/>
                        </a:rPr>
                        <a:t>, allegiance, </a:t>
                      </a:r>
                      <a:r>
                        <a:rPr lang="en-GB" sz="1800" i="1" dirty="0" err="1">
                          <a:latin typeface="Helvetica Neue"/>
                          <a:ea typeface="Helvetica Neue"/>
                          <a:cs typeface="Helvetica Neue"/>
                          <a:sym typeface="Helvetica Neue"/>
                        </a:rPr>
                        <a:t>postobitum</a:t>
                      </a:r>
                      <a:r>
                        <a:rPr lang="en-GB" sz="1800" i="1" dirty="0">
                          <a:latin typeface="Helvetica Neue"/>
                          <a:ea typeface="Helvetica Neue"/>
                          <a:cs typeface="Helvetica Neue"/>
                          <a:sym typeface="Helvetica Neue"/>
                        </a:rPr>
                        <a:t>, </a:t>
                      </a:r>
                      <a:r>
                        <a:rPr lang="en-GB" sz="1800" i="1" dirty="0" err="1">
                          <a:latin typeface="Helvetica Neue"/>
                          <a:ea typeface="Helvetica Neue"/>
                          <a:cs typeface="Helvetica Neue"/>
                          <a:sym typeface="Helvetica Neue"/>
                        </a:rPr>
                        <a:t>novissima</a:t>
                      </a:r>
                      <a:r>
                        <a:rPr lang="en-GB" sz="1800" i="1" dirty="0">
                          <a:latin typeface="Helvetica Neue"/>
                          <a:ea typeface="Helvetica Neue"/>
                          <a:cs typeface="Helvetica Neue"/>
                          <a:sym typeface="Helvetica Neue"/>
                        </a:rPr>
                        <a:t> </a:t>
                      </a:r>
                      <a:r>
                        <a:rPr lang="en-GB" sz="1800" i="1" dirty="0" err="1">
                          <a:latin typeface="Helvetica Neue"/>
                          <a:ea typeface="Helvetica Neue"/>
                          <a:cs typeface="Helvetica Neue"/>
                          <a:sym typeface="Helvetica Neue"/>
                        </a:rPr>
                        <a:t>verba</a:t>
                      </a:r>
                      <a:r>
                        <a:rPr lang="en-GB" sz="1800" dirty="0">
                          <a:latin typeface="Helvetica Neue"/>
                          <a:ea typeface="Helvetica Neue"/>
                          <a:cs typeface="Helvetica Neue"/>
                          <a:sym typeface="Helvetica Neue"/>
                        </a:rPr>
                        <a:t>, Witan, </a:t>
                      </a:r>
                      <a:r>
                        <a:rPr lang="en-GB" sz="1800" dirty="0" err="1">
                          <a:latin typeface="Helvetica Neue"/>
                          <a:ea typeface="Helvetica Neue"/>
                          <a:cs typeface="Helvetica Neue"/>
                          <a:sym typeface="Helvetica Neue"/>
                        </a:rPr>
                        <a:t>Aethling</a:t>
                      </a:r>
                      <a:r>
                        <a:rPr lang="en-GB" sz="1800" dirty="0">
                          <a:latin typeface="Helvetica Neue"/>
                          <a:ea typeface="Helvetica Neue"/>
                          <a:cs typeface="Helvetica Neue"/>
                          <a:sym typeface="Helvetica Neue"/>
                        </a:rPr>
                        <a:t>, sub-</a:t>
                      </a:r>
                      <a:r>
                        <a:rPr lang="en-GB" sz="1800" dirty="0" err="1">
                          <a:latin typeface="Helvetica Neue"/>
                          <a:ea typeface="Helvetica Neue"/>
                          <a:cs typeface="Helvetica Neue"/>
                          <a:sym typeface="Helvetica Neue"/>
                        </a:rPr>
                        <a:t>regulus</a:t>
                      </a:r>
                      <a:r>
                        <a:rPr lang="en-GB" sz="1800" dirty="0">
                          <a:latin typeface="Helvetica Neue"/>
                          <a:ea typeface="Helvetica Neue"/>
                          <a:cs typeface="Helvetica Neue"/>
                          <a:sym typeface="Helvetica Neue"/>
                        </a:rPr>
                        <a:t>,</a:t>
                      </a:r>
                      <a:r>
                        <a:rPr lang="en-GB" sz="1800" baseline="0" dirty="0">
                          <a:latin typeface="Helvetica Neue"/>
                          <a:ea typeface="Helvetica Neue"/>
                          <a:cs typeface="Helvetica Neue"/>
                          <a:sym typeface="Helvetica Neue"/>
                        </a:rPr>
                        <a:t> Bayeux Tapestry</a:t>
                      </a:r>
                      <a:endParaRPr sz="18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1745781612"/>
              </p:ext>
            </p:extLst>
          </p:nvPr>
        </p:nvGraphicFramePr>
        <p:xfrm>
          <a:off x="8881609" y="1304681"/>
          <a:ext cx="3770241" cy="3489944"/>
        </p:xfrm>
        <a:graphic>
          <a:graphicData uri="http://schemas.openxmlformats.org/drawingml/2006/table">
            <a:tbl>
              <a:tblPr firstRow="1">
                <a:noFill/>
                <a:tableStyleId>{ECCC51FD-DFF0-4B96-BED9-4D900FAB46A3}</a:tableStyleId>
              </a:tblPr>
              <a:tblGrid>
                <a:gridCol w="3770241">
                  <a:extLst>
                    <a:ext uri="{9D8B030D-6E8A-4147-A177-3AD203B41FA5}">
                      <a16:colId xmlns:a16="http://schemas.microsoft.com/office/drawing/2014/main" val="20000"/>
                    </a:ext>
                  </a:extLst>
                </a:gridCol>
              </a:tblGrid>
              <a:tr h="433009">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England before 1066</a:t>
                      </a:r>
                      <a:endParaRPr sz="22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053064">
                <a:tc>
                  <a:txBody>
                    <a:bodyPr/>
                    <a:lstStyle/>
                    <a:p>
                      <a:pPr marL="0" marR="139700" lvl="0" indent="0" algn="l" rtl="0">
                        <a:lnSpc>
                          <a:spcPct val="115000"/>
                        </a:lnSpc>
                        <a:spcBef>
                          <a:spcPts val="0"/>
                        </a:spcBef>
                        <a:spcAft>
                          <a:spcPts val="0"/>
                        </a:spcAft>
                        <a:buNone/>
                      </a:pPr>
                      <a:endParaRPr sz="1800" dirty="0">
                        <a:latin typeface="Helvetica Neue"/>
                        <a:ea typeface="Helvetica Neue"/>
                        <a:cs typeface="Helvetica Neue"/>
                        <a:sym typeface="Helvetica Neue"/>
                      </a:endParaRP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5" name="Google Shape;65;p14"/>
          <p:cNvGraphicFramePr/>
          <p:nvPr>
            <p:extLst>
              <p:ext uri="{D42A27DB-BD31-4B8C-83A1-F6EECF244321}">
                <p14:modId xmlns:p14="http://schemas.microsoft.com/office/powerpoint/2010/main" val="3331182028"/>
              </p:ext>
            </p:extLst>
          </p:nvPr>
        </p:nvGraphicFramePr>
        <p:xfrm>
          <a:off x="246781" y="1200149"/>
          <a:ext cx="2417591" cy="2243610"/>
        </p:xfrm>
        <a:graphic>
          <a:graphicData uri="http://schemas.openxmlformats.org/drawingml/2006/table">
            <a:tbl>
              <a:tblPr firstRow="1">
                <a:noFill/>
                <a:tableStyleId>{852B4E0E-E1B5-4763-9CB3-ECF953B0035A}</a:tableStyleId>
              </a:tblPr>
              <a:tblGrid>
                <a:gridCol w="2417591">
                  <a:extLst>
                    <a:ext uri="{9D8B030D-6E8A-4147-A177-3AD203B41FA5}">
                      <a16:colId xmlns:a16="http://schemas.microsoft.com/office/drawing/2014/main" val="20000"/>
                    </a:ext>
                  </a:extLst>
                </a:gridCol>
              </a:tblGrid>
              <a:tr h="382707">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dirty="0"/>
                        <a:t>Key individuals</a:t>
                      </a:r>
                      <a:endParaRPr sz="1400" u="none" strike="noStrike" cap="none" dirty="0"/>
                    </a:p>
                  </a:txBody>
                  <a:tcPr marL="50800" marR="50800" marT="50800" marB="50800" anchor="ctr">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T w="38100" cap="flat" cmpd="sng">
                      <a:solidFill>
                        <a:srgbClr val="DE6A10"/>
                      </a:solidFill>
                      <a:prstDash val="solid"/>
                      <a:round/>
                      <a:headEnd type="none" w="sm" len="sm"/>
                      <a:tailEnd type="none" w="sm" len="sm"/>
                    </a:lnT>
                    <a:solidFill>
                      <a:srgbClr val="DE6A10"/>
                    </a:solidFill>
                  </a:tcPr>
                </a:tc>
                <a:extLst>
                  <a:ext uri="{0D108BD9-81ED-4DB2-BD59-A6C34878D82A}">
                    <a16:rowId xmlns:a16="http://schemas.microsoft.com/office/drawing/2014/main" val="10000"/>
                  </a:ext>
                </a:extLst>
              </a:tr>
              <a:tr h="1806730">
                <a:tc>
                  <a:txBody>
                    <a:bodyPr/>
                    <a:lstStyle/>
                    <a:p>
                      <a:pPr marL="0" marR="0" lvl="0" indent="0" algn="ctr" rtl="0">
                        <a:lnSpc>
                          <a:spcPct val="100000"/>
                        </a:lnSpc>
                        <a:spcBef>
                          <a:spcPts val="400"/>
                        </a:spcBef>
                        <a:spcAft>
                          <a:spcPts val="0"/>
                        </a:spcAft>
                        <a:buClr>
                          <a:srgbClr val="000000"/>
                        </a:buClr>
                        <a:buSzPts val="800"/>
                        <a:buFont typeface="Arial"/>
                        <a:buNone/>
                      </a:pPr>
                      <a:r>
                        <a:rPr lang="en-GB" sz="1400" dirty="0">
                          <a:solidFill>
                            <a:schemeClr val="accent4"/>
                          </a:solidFill>
                          <a:latin typeface="Helvetica Neue"/>
                          <a:ea typeface="Helvetica Neue"/>
                          <a:cs typeface="Helvetica Neue"/>
                          <a:sym typeface="Helvetica Neue"/>
                        </a:rPr>
                        <a:t>Earl</a:t>
                      </a:r>
                      <a:r>
                        <a:rPr lang="en-GB" sz="1400" dirty="0">
                          <a:solidFill>
                            <a:srgbClr val="000000"/>
                          </a:solidFill>
                          <a:latin typeface="Helvetica Neue"/>
                          <a:ea typeface="Helvetica Neue"/>
                          <a:cs typeface="Helvetica Neue"/>
                          <a:sym typeface="Helvetica Neue"/>
                        </a:rPr>
                        <a:t> Godwin</a:t>
                      </a:r>
                    </a:p>
                    <a:p>
                      <a:pPr marL="0" marR="0" lvl="0" indent="0" algn="ctr" rtl="0">
                        <a:lnSpc>
                          <a:spcPct val="100000"/>
                        </a:lnSpc>
                        <a:spcBef>
                          <a:spcPts val="400"/>
                        </a:spcBef>
                        <a:spcAft>
                          <a:spcPts val="0"/>
                        </a:spcAft>
                        <a:buClr>
                          <a:srgbClr val="000000"/>
                        </a:buClr>
                        <a:buSzPts val="800"/>
                        <a:buFont typeface="Arial"/>
                        <a:buNone/>
                      </a:pPr>
                      <a:r>
                        <a:rPr lang="en-GB" sz="1400" dirty="0">
                          <a:solidFill>
                            <a:srgbClr val="000000"/>
                          </a:solidFill>
                          <a:latin typeface="Helvetica Neue"/>
                          <a:ea typeface="Helvetica Neue"/>
                          <a:cs typeface="Helvetica Neue"/>
                          <a:sym typeface="Helvetica Neue"/>
                        </a:rPr>
                        <a:t>Edward the Confessor</a:t>
                      </a:r>
                    </a:p>
                    <a:p>
                      <a:pPr marL="0" marR="0" lvl="0" indent="0" algn="ctr" rtl="0">
                        <a:lnSpc>
                          <a:spcPct val="100000"/>
                        </a:lnSpc>
                        <a:spcBef>
                          <a:spcPts val="400"/>
                        </a:spcBef>
                        <a:spcAft>
                          <a:spcPts val="0"/>
                        </a:spcAft>
                        <a:buClr>
                          <a:srgbClr val="000000"/>
                        </a:buClr>
                        <a:buSzPts val="800"/>
                        <a:buFont typeface="Arial"/>
                        <a:buNone/>
                      </a:pPr>
                      <a:r>
                        <a:rPr lang="en-GB" sz="1400" dirty="0">
                          <a:solidFill>
                            <a:srgbClr val="000000"/>
                          </a:solidFill>
                          <a:latin typeface="Helvetica Neue"/>
                          <a:ea typeface="Helvetica Neue"/>
                          <a:cs typeface="Helvetica Neue"/>
                          <a:sym typeface="Helvetica Neue"/>
                        </a:rPr>
                        <a:t>Edgar the Outlaw</a:t>
                      </a:r>
                    </a:p>
                    <a:p>
                      <a:pPr marL="0" marR="0" lvl="0" indent="0" algn="ctr" rtl="0">
                        <a:lnSpc>
                          <a:spcPct val="100000"/>
                        </a:lnSpc>
                        <a:spcBef>
                          <a:spcPts val="400"/>
                        </a:spcBef>
                        <a:spcAft>
                          <a:spcPts val="0"/>
                        </a:spcAft>
                        <a:buClr>
                          <a:srgbClr val="000000"/>
                        </a:buClr>
                        <a:buSzPts val="800"/>
                        <a:buFont typeface="Arial"/>
                        <a:buNone/>
                      </a:pPr>
                      <a:r>
                        <a:rPr lang="en-GB" sz="1400" dirty="0" err="1">
                          <a:solidFill>
                            <a:srgbClr val="000000"/>
                          </a:solidFill>
                          <a:latin typeface="Helvetica Neue"/>
                          <a:ea typeface="Helvetica Neue"/>
                          <a:cs typeface="Helvetica Neue"/>
                          <a:sym typeface="Helvetica Neue"/>
                        </a:rPr>
                        <a:t>Harald</a:t>
                      </a:r>
                      <a:r>
                        <a:rPr lang="en-GB" sz="1400" dirty="0">
                          <a:solidFill>
                            <a:srgbClr val="000000"/>
                          </a:solidFill>
                          <a:latin typeface="Helvetica Neue"/>
                          <a:ea typeface="Helvetica Neue"/>
                          <a:cs typeface="Helvetica Neue"/>
                          <a:sym typeface="Helvetica Neue"/>
                        </a:rPr>
                        <a:t> </a:t>
                      </a:r>
                      <a:r>
                        <a:rPr lang="en-GB" sz="1400" dirty="0" err="1">
                          <a:solidFill>
                            <a:srgbClr val="000000"/>
                          </a:solidFill>
                          <a:latin typeface="Helvetica Neue"/>
                          <a:ea typeface="Helvetica Neue"/>
                          <a:cs typeface="Helvetica Neue"/>
                          <a:sym typeface="Helvetica Neue"/>
                        </a:rPr>
                        <a:t>Hardrada</a:t>
                      </a:r>
                      <a:endParaRPr lang="en-GB" sz="1400" dirty="0">
                        <a:solidFill>
                          <a:srgbClr val="000000"/>
                        </a:solidFill>
                        <a:latin typeface="Helvetica Neue"/>
                        <a:ea typeface="Helvetica Neue"/>
                        <a:cs typeface="Helvetica Neue"/>
                        <a:sym typeface="Helvetica Neue"/>
                      </a:endParaRPr>
                    </a:p>
                    <a:p>
                      <a:pPr marL="0" marR="0" lvl="0" indent="0" algn="ctr" rtl="0">
                        <a:lnSpc>
                          <a:spcPct val="100000"/>
                        </a:lnSpc>
                        <a:spcBef>
                          <a:spcPts val="400"/>
                        </a:spcBef>
                        <a:spcAft>
                          <a:spcPts val="0"/>
                        </a:spcAft>
                        <a:buClr>
                          <a:srgbClr val="000000"/>
                        </a:buClr>
                        <a:buSzPts val="800"/>
                        <a:buFont typeface="Arial"/>
                        <a:buNone/>
                      </a:pPr>
                      <a:r>
                        <a:rPr lang="en-GB" sz="1400" dirty="0">
                          <a:solidFill>
                            <a:srgbClr val="000000"/>
                          </a:solidFill>
                          <a:latin typeface="Helvetica Neue"/>
                          <a:ea typeface="Helvetica Neue"/>
                          <a:cs typeface="Helvetica Neue"/>
                          <a:sym typeface="Helvetica Neue"/>
                        </a:rPr>
                        <a:t>Harold </a:t>
                      </a:r>
                      <a:r>
                        <a:rPr lang="en-GB" sz="1400" dirty="0" err="1">
                          <a:solidFill>
                            <a:srgbClr val="000000"/>
                          </a:solidFill>
                          <a:latin typeface="Helvetica Neue"/>
                          <a:ea typeface="Helvetica Neue"/>
                          <a:cs typeface="Helvetica Neue"/>
                          <a:sym typeface="Helvetica Neue"/>
                        </a:rPr>
                        <a:t>Godwinson</a:t>
                      </a:r>
                      <a:endParaRPr lang="en-GB" sz="1400" dirty="0">
                        <a:solidFill>
                          <a:srgbClr val="000000"/>
                        </a:solidFill>
                        <a:latin typeface="Helvetica Neue"/>
                        <a:ea typeface="Helvetica Neue"/>
                        <a:cs typeface="Helvetica Neue"/>
                        <a:sym typeface="Helvetica Neue"/>
                      </a:endParaRPr>
                    </a:p>
                    <a:p>
                      <a:pPr marL="0" marR="0" lvl="0" indent="0" algn="ctr" rtl="0">
                        <a:lnSpc>
                          <a:spcPct val="100000"/>
                        </a:lnSpc>
                        <a:spcBef>
                          <a:spcPts val="400"/>
                        </a:spcBef>
                        <a:spcAft>
                          <a:spcPts val="0"/>
                        </a:spcAft>
                        <a:buClr>
                          <a:srgbClr val="000000"/>
                        </a:buClr>
                        <a:buSzPts val="800"/>
                        <a:buFont typeface="Arial"/>
                        <a:buNone/>
                      </a:pPr>
                      <a:r>
                        <a:rPr lang="en-GB" sz="1400" dirty="0">
                          <a:solidFill>
                            <a:srgbClr val="000000"/>
                          </a:solidFill>
                          <a:latin typeface="Helvetica Neue"/>
                          <a:ea typeface="Helvetica Neue"/>
                          <a:cs typeface="Helvetica Neue"/>
                          <a:sym typeface="Helvetica Neue"/>
                        </a:rPr>
                        <a:t>William,</a:t>
                      </a:r>
                      <a:r>
                        <a:rPr lang="en-GB" sz="1400" baseline="0" dirty="0">
                          <a:solidFill>
                            <a:srgbClr val="000000"/>
                          </a:solidFill>
                          <a:latin typeface="Helvetica Neue"/>
                          <a:ea typeface="Helvetica Neue"/>
                          <a:cs typeface="Helvetica Neue"/>
                          <a:sym typeface="Helvetica Neue"/>
                        </a:rPr>
                        <a:t> Duke of Normandy</a:t>
                      </a:r>
                      <a:endParaRPr sz="1400" dirty="0">
                        <a:solidFill>
                          <a:srgbClr val="000000"/>
                        </a:solidFill>
                        <a:latin typeface="Helvetica Neue"/>
                        <a:ea typeface="Helvetica Neue"/>
                        <a:cs typeface="Helvetica Neue"/>
                        <a:sym typeface="Helvetica Neue"/>
                      </a:endParaRPr>
                    </a:p>
                  </a:txBody>
                  <a:tcPr marL="50800" marR="50800" marT="50800" marB="50800">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B w="38100" cap="flat" cmpd="sng">
                      <a:solidFill>
                        <a:srgbClr val="DE6A1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2670312106"/>
              </p:ext>
            </p:extLst>
          </p:nvPr>
        </p:nvGraphicFramePr>
        <p:xfrm>
          <a:off x="2718919" y="1261242"/>
          <a:ext cx="6062474" cy="2611120"/>
        </p:xfrm>
        <a:graphic>
          <a:graphicData uri="http://schemas.openxmlformats.org/drawingml/2006/table">
            <a:tbl>
              <a:tblPr firstRow="1">
                <a:noFill/>
                <a:tableStyleId>{852B4E0E-E1B5-4763-9CB3-ECF953B0035A}</a:tableStyleId>
              </a:tblPr>
              <a:tblGrid>
                <a:gridCol w="6062474">
                  <a:extLst>
                    <a:ext uri="{9D8B030D-6E8A-4147-A177-3AD203B41FA5}">
                      <a16:colId xmlns:a16="http://schemas.microsoft.com/office/drawing/2014/main" val="20000"/>
                    </a:ext>
                  </a:extLst>
                </a:gridCol>
              </a:tblGrid>
              <a:tr h="361247">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800" u="none" strike="noStrike" cap="none" dirty="0"/>
                        <a:t>Who were the Normans?</a:t>
                      </a:r>
                      <a:endParaRPr sz="18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2098173">
                <a:tc>
                  <a:txBody>
                    <a:bodyPr/>
                    <a:lstStyle/>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In</a:t>
                      </a:r>
                      <a:r>
                        <a:rPr lang="en-GB" baseline="0" dirty="0">
                          <a:latin typeface="Helvetica Neue"/>
                          <a:ea typeface="Helvetica Neue"/>
                          <a:cs typeface="Helvetica Neue"/>
                          <a:sym typeface="Helvetica Neue"/>
                        </a:rPr>
                        <a:t> 911, </a:t>
                      </a:r>
                      <a:r>
                        <a:rPr lang="en-GB" dirty="0">
                          <a:latin typeface="Helvetica Neue"/>
                          <a:ea typeface="Helvetica Neue"/>
                          <a:cs typeface="Helvetica Neue"/>
                          <a:sym typeface="Helvetica Neue"/>
                        </a:rPr>
                        <a:t>a</a:t>
                      </a:r>
                      <a:r>
                        <a:rPr lang="en-GB" baseline="0" dirty="0">
                          <a:latin typeface="Helvetica Neue"/>
                          <a:ea typeface="Helvetica Neue"/>
                          <a:cs typeface="Helvetica Neue"/>
                          <a:sym typeface="Helvetica Neue"/>
                        </a:rPr>
                        <a:t> Viking named Rollo unsuccessfully attacked northern France. Despite this, the French king offered Rollo an area of land in north west France, in exchange for his loyalty </a:t>
                      </a:r>
                      <a:r>
                        <a:rPr lang="en-GB" baseline="0" dirty="0">
                          <a:solidFill>
                            <a:schemeClr val="accent3"/>
                          </a:solidFill>
                          <a:latin typeface="Helvetica Neue"/>
                          <a:ea typeface="Helvetica Neue"/>
                          <a:cs typeface="Helvetica Neue"/>
                          <a:sym typeface="Helvetica Neue"/>
                        </a:rPr>
                        <a:t>(allegiance)</a:t>
                      </a:r>
                      <a:r>
                        <a:rPr lang="en-GB" baseline="0" dirty="0">
                          <a:latin typeface="Helvetica Neue"/>
                          <a:ea typeface="Helvetica Neue"/>
                          <a:cs typeface="Helvetica Neue"/>
                          <a:sym typeface="Helvetica Neue"/>
                        </a:rPr>
                        <a:t>. This area of land became known as Normandy.</a:t>
                      </a:r>
                    </a:p>
                    <a:p>
                      <a:pPr marL="0" marR="0" lvl="0" indent="0" algn="l" rtl="0">
                        <a:lnSpc>
                          <a:spcPct val="100000"/>
                        </a:lnSpc>
                        <a:spcBef>
                          <a:spcPts val="0"/>
                        </a:spcBef>
                        <a:spcAft>
                          <a:spcPts val="0"/>
                        </a:spcAft>
                        <a:buClr>
                          <a:srgbClr val="000000"/>
                        </a:buClr>
                        <a:buSzPts val="800"/>
                        <a:buFont typeface="Helvetica Neue"/>
                        <a:buNone/>
                      </a:pPr>
                      <a:endParaRPr lang="en-GB"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aseline="0" dirty="0">
                          <a:latin typeface="Helvetica Neue"/>
                          <a:ea typeface="Helvetica Neue"/>
                          <a:cs typeface="Helvetica Neue"/>
                          <a:sym typeface="Helvetica Neue"/>
                        </a:rPr>
                        <a:t>King Edward’s mother was the half sister of Duke Richard II of Normandy, so Edward brought many of his Norman friends over to England as advisors. This led to conflict with Earl Godwin in 1051. William, therefore was a distant cousin of Edward’s, as well as a close friend and advisor. </a:t>
                      </a:r>
                    </a:p>
                    <a:p>
                      <a:pPr marL="0" marR="0" lvl="0" indent="0" algn="l" rtl="0">
                        <a:lnSpc>
                          <a:spcPct val="100000"/>
                        </a:lnSpc>
                        <a:spcBef>
                          <a:spcPts val="0"/>
                        </a:spcBef>
                        <a:spcAft>
                          <a:spcPts val="0"/>
                        </a:spcAft>
                        <a:buClr>
                          <a:srgbClr val="000000"/>
                        </a:buClr>
                        <a:buSzPts val="800"/>
                        <a:buFont typeface="Helvetica Neue"/>
                        <a:buNone/>
                      </a:pPr>
                      <a:endParaRPr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7" name="Google Shape;67;p14"/>
          <p:cNvGraphicFramePr/>
          <p:nvPr>
            <p:extLst>
              <p:ext uri="{D42A27DB-BD31-4B8C-83A1-F6EECF244321}">
                <p14:modId xmlns:p14="http://schemas.microsoft.com/office/powerpoint/2010/main" val="3745220283"/>
              </p:ext>
            </p:extLst>
          </p:nvPr>
        </p:nvGraphicFramePr>
        <p:xfrm>
          <a:off x="2765950" y="4009683"/>
          <a:ext cx="5999678" cy="4219917"/>
        </p:xfrm>
        <a:graphic>
          <a:graphicData uri="http://schemas.openxmlformats.org/drawingml/2006/table">
            <a:tbl>
              <a:tblPr firstRow="1">
                <a:noFill/>
                <a:tableStyleId>{852B4E0E-E1B5-4763-9CB3-ECF953B0035A}</a:tableStyleId>
              </a:tblPr>
              <a:tblGrid>
                <a:gridCol w="5999678">
                  <a:extLst>
                    <a:ext uri="{9D8B030D-6E8A-4147-A177-3AD203B41FA5}">
                      <a16:colId xmlns:a16="http://schemas.microsoft.com/office/drawing/2014/main" val="20000"/>
                    </a:ext>
                  </a:extLst>
                </a:gridCol>
              </a:tblGrid>
              <a:tr h="443464">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The rivals for the throne</a:t>
                      </a:r>
                      <a:endParaRPr sz="20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3776453">
                <a:tc>
                  <a:txBody>
                    <a:bodyPr/>
                    <a:lstStyle/>
                    <a:p>
                      <a:pPr marL="0" marR="0" lvl="0" indent="0" algn="l" rtl="0">
                        <a:lnSpc>
                          <a:spcPct val="100000"/>
                        </a:lnSpc>
                        <a:spcBef>
                          <a:spcPts val="0"/>
                        </a:spcBef>
                        <a:spcAft>
                          <a:spcPts val="0"/>
                        </a:spcAft>
                        <a:buClr>
                          <a:srgbClr val="000000"/>
                        </a:buClr>
                        <a:buSzPts val="900"/>
                        <a:buFont typeface="Helvetica Neue"/>
                        <a:buNone/>
                      </a:pPr>
                      <a:endParaRPr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8" name="Google Shape;68;p14"/>
          <p:cNvGraphicFramePr/>
          <p:nvPr>
            <p:extLst>
              <p:ext uri="{D42A27DB-BD31-4B8C-83A1-F6EECF244321}">
                <p14:modId xmlns:p14="http://schemas.microsoft.com/office/powerpoint/2010/main" val="2357279027"/>
              </p:ext>
            </p:extLst>
          </p:nvPr>
        </p:nvGraphicFramePr>
        <p:xfrm>
          <a:off x="232667" y="3554532"/>
          <a:ext cx="2400173" cy="4415892"/>
        </p:xfrm>
        <a:graphic>
          <a:graphicData uri="http://schemas.openxmlformats.org/drawingml/2006/table">
            <a:tbl>
              <a:tblPr firstRow="1">
                <a:noFill/>
                <a:tableStyleId>{852B4E0E-E1B5-4763-9CB3-ECF953B0035A}</a:tableStyleId>
              </a:tblPr>
              <a:tblGrid>
                <a:gridCol w="899935">
                  <a:extLst>
                    <a:ext uri="{9D8B030D-6E8A-4147-A177-3AD203B41FA5}">
                      <a16:colId xmlns:a16="http://schemas.microsoft.com/office/drawing/2014/main" val="20000"/>
                    </a:ext>
                  </a:extLst>
                </a:gridCol>
                <a:gridCol w="1500238">
                  <a:extLst>
                    <a:ext uri="{9D8B030D-6E8A-4147-A177-3AD203B41FA5}">
                      <a16:colId xmlns:a16="http://schemas.microsoft.com/office/drawing/2014/main" val="20001"/>
                    </a:ext>
                  </a:extLst>
                </a:gridCol>
              </a:tblGrid>
              <a:tr h="573500">
                <a:tc gridSpan="2">
                  <a:txBody>
                    <a:bodyPr/>
                    <a:lstStyle/>
                    <a:p>
                      <a:pPr marL="0" lvl="0" indent="0" algn="ctr" rtl="0">
                        <a:spcBef>
                          <a:spcPts val="0"/>
                        </a:spcBef>
                        <a:spcAft>
                          <a:spcPts val="0"/>
                        </a:spcAft>
                        <a:buNone/>
                      </a:pPr>
                      <a:r>
                        <a:rPr lang="en-US" sz="2200" b="1" dirty="0">
                          <a:solidFill>
                            <a:srgbClr val="FFFFFF"/>
                          </a:solidFill>
                          <a:latin typeface="Helvetica"/>
                          <a:ea typeface="Helvetica"/>
                          <a:cs typeface="Helvetica"/>
                          <a:sym typeface="Helvetica"/>
                        </a:rPr>
                        <a:t>Key dates</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rgbClr val="00882B"/>
                      </a:solidFill>
                      <a:prstDash val="solid"/>
                      <a:round/>
                      <a:headEnd type="none" w="sm" len="sm"/>
                      <a:tailEnd type="none" w="sm" len="sm"/>
                    </a:lnL>
                    <a:lnR w="38100" cap="flat" cmpd="sng">
                      <a:solidFill>
                        <a:srgbClr val="00882B"/>
                      </a:solidFill>
                      <a:prstDash val="solid"/>
                      <a:round/>
                      <a:headEnd type="none" w="sm" len="sm"/>
                      <a:tailEnd type="none" w="sm" len="sm"/>
                    </a:lnR>
                    <a:lnT w="38100"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solidFill>
                      <a:srgbClr val="00882B"/>
                    </a:solidFill>
                  </a:tcPr>
                </a:tc>
                <a:tc hMerge="1">
                  <a:txBody>
                    <a:bodyPr/>
                    <a:lstStyle/>
                    <a:p>
                      <a:endParaRPr lang="en-US"/>
                    </a:p>
                  </a:txBody>
                  <a:tcPr/>
                </a:tc>
                <a:extLst>
                  <a:ext uri="{0D108BD9-81ED-4DB2-BD59-A6C34878D82A}">
                    <a16:rowId xmlns:a16="http://schemas.microsoft.com/office/drawing/2014/main" val="10000"/>
                  </a:ext>
                </a:extLst>
              </a:tr>
              <a:tr h="568825">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1042</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Edward the Confessor becomes King</a:t>
                      </a:r>
                      <a:r>
                        <a:rPr lang="en-GB" sz="1200" b="1" baseline="0" dirty="0">
                          <a:highlight>
                            <a:srgbClr val="FFFFFF"/>
                          </a:highlight>
                          <a:latin typeface="Helvetica Neue"/>
                          <a:ea typeface="Helvetica Neue"/>
                          <a:cs typeface="Helvetica Neue"/>
                          <a:sym typeface="Helvetica Neue"/>
                        </a:rPr>
                        <a:t> of England</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1"/>
                  </a:ext>
                </a:extLst>
              </a:tr>
              <a:tr h="568825">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1052</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Earl Godwin</a:t>
                      </a:r>
                      <a:r>
                        <a:rPr lang="en-GB" sz="1200" b="1" baseline="0" dirty="0">
                          <a:highlight>
                            <a:srgbClr val="FFFFFF"/>
                          </a:highlight>
                          <a:latin typeface="Helvetica Neue"/>
                          <a:ea typeface="Helvetica Neue"/>
                          <a:cs typeface="Helvetica Neue"/>
                          <a:sym typeface="Helvetica Neue"/>
                        </a:rPr>
                        <a:t> is </a:t>
                      </a:r>
                      <a:r>
                        <a:rPr lang="en-GB" sz="1200" b="1" baseline="0" dirty="0">
                          <a:solidFill>
                            <a:schemeClr val="accent2"/>
                          </a:solidFill>
                          <a:highlight>
                            <a:srgbClr val="FFFFFF"/>
                          </a:highlight>
                          <a:latin typeface="Helvetica Neue"/>
                          <a:ea typeface="Helvetica Neue"/>
                          <a:cs typeface="Helvetica Neue"/>
                          <a:sym typeface="Helvetica Neue"/>
                        </a:rPr>
                        <a:t>exiled</a:t>
                      </a:r>
                      <a:r>
                        <a:rPr lang="en-GB" sz="1200" b="1" baseline="0" dirty="0">
                          <a:highlight>
                            <a:srgbClr val="FFFFFF"/>
                          </a:highlight>
                          <a:latin typeface="Helvetica Neue"/>
                          <a:ea typeface="Helvetica Neue"/>
                          <a:cs typeface="Helvetica Neue"/>
                          <a:sym typeface="Helvetica Neue"/>
                        </a:rPr>
                        <a:t> after a dispute with King Edward</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2"/>
                  </a:ext>
                </a:extLst>
              </a:tr>
              <a:tr h="568825">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5</a:t>
                      </a:r>
                      <a:r>
                        <a:rPr lang="en-GB" sz="1200" b="1" baseline="30000" dirty="0">
                          <a:highlight>
                            <a:srgbClr val="FFFFFF"/>
                          </a:highlight>
                          <a:latin typeface="Helvetica Neue"/>
                          <a:ea typeface="Helvetica Neue"/>
                          <a:cs typeface="Helvetica Neue"/>
                          <a:sym typeface="Helvetica Neue"/>
                        </a:rPr>
                        <a:t>th</a:t>
                      </a:r>
                      <a:r>
                        <a:rPr lang="en-GB" sz="1200" b="1" dirty="0">
                          <a:highlight>
                            <a:srgbClr val="FFFFFF"/>
                          </a:highlight>
                          <a:latin typeface="Helvetica Neue"/>
                          <a:ea typeface="Helvetica Neue"/>
                          <a:cs typeface="Helvetica Neue"/>
                          <a:sym typeface="Helvetica Neue"/>
                        </a:rPr>
                        <a:t> January 1066</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King Edward the Confessor dies</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3"/>
                  </a:ext>
                </a:extLst>
              </a:tr>
              <a:tr h="568825">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6</a:t>
                      </a:r>
                      <a:r>
                        <a:rPr lang="en-GB" sz="1200" b="1" baseline="30000" dirty="0">
                          <a:highlight>
                            <a:srgbClr val="FFFFFF"/>
                          </a:highlight>
                          <a:latin typeface="Helvetica Neue"/>
                          <a:ea typeface="Helvetica Neue"/>
                          <a:cs typeface="Helvetica Neue"/>
                          <a:sym typeface="Helvetica Neue"/>
                        </a:rPr>
                        <a:t>th</a:t>
                      </a:r>
                      <a:r>
                        <a:rPr lang="en-GB" sz="1200" b="1" dirty="0">
                          <a:highlight>
                            <a:srgbClr val="FFFFFF"/>
                          </a:highlight>
                          <a:latin typeface="Helvetica Neue"/>
                          <a:ea typeface="Helvetica Neue"/>
                          <a:cs typeface="Helvetica Neue"/>
                          <a:sym typeface="Helvetica Neue"/>
                        </a:rPr>
                        <a:t> January 1066</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Harold </a:t>
                      </a:r>
                      <a:r>
                        <a:rPr lang="en-GB" sz="1200" b="1" dirty="0" err="1">
                          <a:highlight>
                            <a:srgbClr val="FFFFFF"/>
                          </a:highlight>
                          <a:latin typeface="Helvetica Neue"/>
                          <a:ea typeface="Helvetica Neue"/>
                          <a:cs typeface="Helvetica Neue"/>
                          <a:sym typeface="Helvetica Neue"/>
                        </a:rPr>
                        <a:t>Godwinson</a:t>
                      </a:r>
                      <a:r>
                        <a:rPr lang="en-GB" sz="1200" b="1" dirty="0">
                          <a:highlight>
                            <a:srgbClr val="FFFFFF"/>
                          </a:highlight>
                          <a:latin typeface="Helvetica Neue"/>
                          <a:ea typeface="Helvetica Neue"/>
                          <a:cs typeface="Helvetica Neue"/>
                          <a:sym typeface="Helvetica Neue"/>
                        </a:rPr>
                        <a:t> becomes King of England</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 name="Rectangle 20"/>
          <p:cNvSpPr/>
          <p:nvPr/>
        </p:nvSpPr>
        <p:spPr>
          <a:xfrm>
            <a:off x="8217875" y="-1124947"/>
            <a:ext cx="1586623" cy="364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8909952" y="4997470"/>
            <a:ext cx="3741898" cy="3058709"/>
            <a:chOff x="4442759" y="1885697"/>
            <a:chExt cx="3327233" cy="3022181"/>
          </a:xfrm>
        </p:grpSpPr>
        <p:pic>
          <p:nvPicPr>
            <p:cNvPr id="20" name="Picture 2" descr="C:\Users\ddavies\AppData\Local\Microsoft\Windows\Temporary Internet Files\Content.Outlook\LWJF558O\file-8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759" y="1885697"/>
              <a:ext cx="3327233" cy="302218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000896" y="1885697"/>
              <a:ext cx="1740610" cy="364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442759" y="4542949"/>
              <a:ext cx="1740610" cy="364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C:\Users\ddavies\AppData\Local\Microsoft\Windows\Temporary Internet Files\Content.Outlook\LWJF558O\file-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3048" y="1935327"/>
            <a:ext cx="2664346" cy="2741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769591656"/>
              </p:ext>
            </p:extLst>
          </p:nvPr>
        </p:nvGraphicFramePr>
        <p:xfrm>
          <a:off x="2908444" y="4516749"/>
          <a:ext cx="1915803" cy="3418840"/>
        </p:xfrm>
        <a:graphic>
          <a:graphicData uri="http://schemas.openxmlformats.org/drawingml/2006/table">
            <a:tbl>
              <a:tblPr firstRow="1" bandRow="1">
                <a:tableStyleId>{ECCC51FD-DFF0-4B96-BED9-4D900FAB46A3}</a:tableStyleId>
              </a:tblPr>
              <a:tblGrid>
                <a:gridCol w="1915803">
                  <a:extLst>
                    <a:ext uri="{9D8B030D-6E8A-4147-A177-3AD203B41FA5}">
                      <a16:colId xmlns:a16="http://schemas.microsoft.com/office/drawing/2014/main" val="20000"/>
                    </a:ext>
                  </a:extLst>
                </a:gridCol>
              </a:tblGrid>
              <a:tr h="370840">
                <a:tc>
                  <a:txBody>
                    <a:bodyPr/>
                    <a:lstStyle/>
                    <a:p>
                      <a:r>
                        <a:rPr lang="en-GB" sz="1600" dirty="0">
                          <a:latin typeface="Helvetica Neue" charset="0"/>
                        </a:rPr>
                        <a:t>Rules of Inheritance</a:t>
                      </a:r>
                    </a:p>
                  </a:txBody>
                  <a:tcPr>
                    <a:solidFill>
                      <a:schemeClr val="accent5"/>
                    </a:solidFill>
                  </a:tcPr>
                </a:tc>
                <a:extLst>
                  <a:ext uri="{0D108BD9-81ED-4DB2-BD59-A6C34878D82A}">
                    <a16:rowId xmlns:a16="http://schemas.microsoft.com/office/drawing/2014/main" val="10000"/>
                  </a:ext>
                </a:extLst>
              </a:tr>
              <a:tr h="370840">
                <a:tc>
                  <a:txBody>
                    <a:bodyPr/>
                    <a:lstStyle/>
                    <a:p>
                      <a:r>
                        <a:rPr lang="en-GB" sz="1800" dirty="0">
                          <a:solidFill>
                            <a:schemeClr val="accent5"/>
                          </a:solidFill>
                          <a:latin typeface="Helvetica Neue" charset="0"/>
                        </a:rPr>
                        <a:t>Inherit</a:t>
                      </a:r>
                      <a:r>
                        <a:rPr lang="en-GB" sz="1800" dirty="0">
                          <a:latin typeface="Helvetica Neue" charset="0"/>
                        </a:rPr>
                        <a:t> directly or chosen</a:t>
                      </a:r>
                    </a:p>
                  </a:txBody>
                  <a:tcPr/>
                </a:tc>
                <a:extLst>
                  <a:ext uri="{0D108BD9-81ED-4DB2-BD59-A6C34878D82A}">
                    <a16:rowId xmlns:a16="http://schemas.microsoft.com/office/drawing/2014/main" val="10001"/>
                  </a:ext>
                </a:extLst>
              </a:tr>
              <a:tr h="370840">
                <a:tc>
                  <a:txBody>
                    <a:bodyPr/>
                    <a:lstStyle/>
                    <a:p>
                      <a:r>
                        <a:rPr lang="en-GB" sz="1800" dirty="0">
                          <a:solidFill>
                            <a:schemeClr val="accent5"/>
                          </a:solidFill>
                          <a:latin typeface="Helvetica Neue" charset="0"/>
                        </a:rPr>
                        <a:t>Post </a:t>
                      </a:r>
                      <a:r>
                        <a:rPr lang="en-GB" sz="1800" dirty="0" err="1">
                          <a:solidFill>
                            <a:schemeClr val="accent5"/>
                          </a:solidFill>
                          <a:latin typeface="Helvetica Neue" charset="0"/>
                        </a:rPr>
                        <a:t>Obitum</a:t>
                      </a:r>
                      <a:r>
                        <a:rPr lang="en-GB" sz="1800" dirty="0">
                          <a:latin typeface="Helvetica Neue" charset="0"/>
                        </a:rPr>
                        <a:t>- ‘after</a:t>
                      </a:r>
                      <a:r>
                        <a:rPr lang="en-GB" sz="1800" baseline="0" dirty="0">
                          <a:latin typeface="Helvetica Neue" charset="0"/>
                        </a:rPr>
                        <a:t> death’ nomination</a:t>
                      </a:r>
                      <a:endParaRPr lang="en-GB" sz="1800" dirty="0">
                        <a:latin typeface="Helvetica Neue" charset="0"/>
                      </a:endParaRPr>
                    </a:p>
                  </a:txBody>
                  <a:tcPr/>
                </a:tc>
                <a:extLst>
                  <a:ext uri="{0D108BD9-81ED-4DB2-BD59-A6C34878D82A}">
                    <a16:rowId xmlns:a16="http://schemas.microsoft.com/office/drawing/2014/main" val="10002"/>
                  </a:ext>
                </a:extLst>
              </a:tr>
              <a:tr h="370840">
                <a:tc>
                  <a:txBody>
                    <a:bodyPr/>
                    <a:lstStyle/>
                    <a:p>
                      <a:r>
                        <a:rPr lang="en-GB" sz="1800" dirty="0" err="1">
                          <a:solidFill>
                            <a:schemeClr val="accent5"/>
                          </a:solidFill>
                          <a:latin typeface="Helvetica Neue" charset="0"/>
                        </a:rPr>
                        <a:t>Novissima</a:t>
                      </a:r>
                      <a:r>
                        <a:rPr lang="en-GB" sz="1800" dirty="0">
                          <a:solidFill>
                            <a:schemeClr val="accent5"/>
                          </a:solidFill>
                          <a:latin typeface="Helvetica Neue" charset="0"/>
                        </a:rPr>
                        <a:t> </a:t>
                      </a:r>
                      <a:r>
                        <a:rPr lang="en-GB" sz="1800" dirty="0" err="1">
                          <a:solidFill>
                            <a:schemeClr val="accent5"/>
                          </a:solidFill>
                          <a:latin typeface="Helvetica Neue" charset="0"/>
                        </a:rPr>
                        <a:t>verba</a:t>
                      </a:r>
                      <a:r>
                        <a:rPr lang="en-GB" sz="1800" dirty="0">
                          <a:solidFill>
                            <a:schemeClr val="accent5"/>
                          </a:solidFill>
                          <a:latin typeface="Helvetica Neue" charset="0"/>
                        </a:rPr>
                        <a:t>- </a:t>
                      </a:r>
                      <a:r>
                        <a:rPr lang="en-GB" sz="1800" dirty="0">
                          <a:latin typeface="Helvetica Neue" charset="0"/>
                        </a:rPr>
                        <a:t>named heir on deathbed</a:t>
                      </a:r>
                    </a:p>
                  </a:txBody>
                  <a:tcPr/>
                </a:tc>
                <a:extLst>
                  <a:ext uri="{0D108BD9-81ED-4DB2-BD59-A6C34878D82A}">
                    <a16:rowId xmlns:a16="http://schemas.microsoft.com/office/drawing/2014/main" val="10003"/>
                  </a:ext>
                </a:extLst>
              </a:tr>
              <a:tr h="370840">
                <a:tc>
                  <a:txBody>
                    <a:bodyPr/>
                    <a:lstStyle/>
                    <a:p>
                      <a:r>
                        <a:rPr lang="en-GB" sz="1800" dirty="0">
                          <a:latin typeface="Helvetica Neue" charset="0"/>
                        </a:rPr>
                        <a:t>Use of force</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824247" y="4516749"/>
            <a:ext cx="3831021" cy="3539430"/>
          </a:xfrm>
          <a:prstGeom prst="rect">
            <a:avLst/>
          </a:prstGeom>
          <a:noFill/>
        </p:spPr>
        <p:txBody>
          <a:bodyPr wrap="square" rtlCol="0">
            <a:spAutoFit/>
          </a:bodyPr>
          <a:lstStyle/>
          <a:p>
            <a:r>
              <a:rPr lang="en-GB" b="1" u="sng" dirty="0">
                <a:latin typeface="Helvetica Neue" charset="0"/>
              </a:rPr>
              <a:t>Edgar the Outlaw- </a:t>
            </a:r>
            <a:r>
              <a:rPr lang="en-GB" dirty="0">
                <a:latin typeface="Helvetica Neue" charset="0"/>
              </a:rPr>
              <a:t>known as the </a:t>
            </a:r>
            <a:r>
              <a:rPr lang="en-GB" dirty="0" err="1">
                <a:solidFill>
                  <a:schemeClr val="accent5"/>
                </a:solidFill>
                <a:latin typeface="Helvetica Neue" charset="0"/>
              </a:rPr>
              <a:t>Aethling</a:t>
            </a:r>
            <a:r>
              <a:rPr lang="en-GB" dirty="0">
                <a:solidFill>
                  <a:schemeClr val="tx1"/>
                </a:solidFill>
                <a:latin typeface="Helvetica Neue" charset="0"/>
              </a:rPr>
              <a:t>. The great nephew of Edward. Had the support of many Anglo-Saxon earls.</a:t>
            </a:r>
            <a:endParaRPr lang="en-GB" dirty="0">
              <a:solidFill>
                <a:schemeClr val="accent5"/>
              </a:solidFill>
              <a:latin typeface="Helvetica Neue" charset="0"/>
            </a:endParaRPr>
          </a:p>
          <a:p>
            <a:r>
              <a:rPr lang="en-GB" b="1" u="sng" dirty="0" err="1">
                <a:latin typeface="Helvetica Neue" charset="0"/>
              </a:rPr>
              <a:t>Harald</a:t>
            </a:r>
            <a:r>
              <a:rPr lang="en-GB" b="1" u="sng" dirty="0">
                <a:latin typeface="Helvetica Neue" charset="0"/>
              </a:rPr>
              <a:t> </a:t>
            </a:r>
            <a:r>
              <a:rPr lang="en-GB" b="1" u="sng" dirty="0" err="1">
                <a:latin typeface="Helvetica Neue" charset="0"/>
              </a:rPr>
              <a:t>Hardrada</a:t>
            </a:r>
            <a:r>
              <a:rPr lang="en-GB" dirty="0">
                <a:latin typeface="Helvetica Neue" charset="0"/>
              </a:rPr>
              <a:t>- believed he should be king based on prior Viking ownership of English crown before Edward became king.</a:t>
            </a:r>
            <a:endParaRPr lang="en-GB" b="1" u="sng" dirty="0">
              <a:latin typeface="Helvetica Neue" charset="0"/>
            </a:endParaRPr>
          </a:p>
          <a:p>
            <a:r>
              <a:rPr lang="en-GB" b="1" u="sng" dirty="0">
                <a:latin typeface="Helvetica Neue" charset="0"/>
              </a:rPr>
              <a:t>Harold </a:t>
            </a:r>
            <a:r>
              <a:rPr lang="en-GB" b="1" u="sng" dirty="0" err="1">
                <a:latin typeface="Helvetica Neue" charset="0"/>
              </a:rPr>
              <a:t>Godwinson</a:t>
            </a:r>
            <a:r>
              <a:rPr lang="en-GB" dirty="0">
                <a:latin typeface="Helvetica Neue" charset="0"/>
              </a:rPr>
              <a:t>- most powerful earl in England as Earl of Wessex. Was deputy king </a:t>
            </a:r>
            <a:r>
              <a:rPr lang="en-GB" dirty="0">
                <a:solidFill>
                  <a:schemeClr val="accent5"/>
                </a:solidFill>
                <a:latin typeface="Helvetica Neue" charset="0"/>
              </a:rPr>
              <a:t>(‘sub-</a:t>
            </a:r>
            <a:r>
              <a:rPr lang="en-GB" dirty="0" err="1">
                <a:solidFill>
                  <a:schemeClr val="accent5"/>
                </a:solidFill>
                <a:latin typeface="Helvetica Neue" charset="0"/>
              </a:rPr>
              <a:t>regulus</a:t>
            </a:r>
            <a:r>
              <a:rPr lang="en-GB" dirty="0">
                <a:solidFill>
                  <a:schemeClr val="accent5"/>
                </a:solidFill>
                <a:latin typeface="Helvetica Neue" charset="0"/>
              </a:rPr>
              <a:t>’) </a:t>
            </a:r>
            <a:r>
              <a:rPr lang="en-GB" dirty="0">
                <a:solidFill>
                  <a:schemeClr val="tx1"/>
                </a:solidFill>
                <a:latin typeface="Helvetica Neue" charset="0"/>
              </a:rPr>
              <a:t>in 1060. Claimed Edward promised him the throne on his deathbed. Had the support of the </a:t>
            </a:r>
            <a:r>
              <a:rPr lang="en-GB" dirty="0">
                <a:solidFill>
                  <a:schemeClr val="accent5"/>
                </a:solidFill>
                <a:latin typeface="Helvetica Neue" charset="0"/>
              </a:rPr>
              <a:t>Witan</a:t>
            </a:r>
            <a:r>
              <a:rPr lang="en-GB" dirty="0">
                <a:solidFill>
                  <a:schemeClr val="tx1"/>
                </a:solidFill>
                <a:latin typeface="Helvetica Neue" charset="0"/>
              </a:rPr>
              <a:t>.</a:t>
            </a:r>
            <a:endParaRPr lang="en-GB" b="1" u="sng" dirty="0">
              <a:solidFill>
                <a:schemeClr val="accent5"/>
              </a:solidFill>
              <a:latin typeface="Helvetica Neue" charset="0"/>
            </a:endParaRPr>
          </a:p>
          <a:p>
            <a:r>
              <a:rPr lang="en-GB" b="1" u="sng" dirty="0">
                <a:latin typeface="Helvetica Neue" charset="0"/>
              </a:rPr>
              <a:t>William, Duke of Normandy</a:t>
            </a:r>
            <a:r>
              <a:rPr lang="en-GB" dirty="0">
                <a:latin typeface="Helvetica Neue" charset="0"/>
              </a:rPr>
              <a:t>- Distant cousin of Edward. Claimed Edward had promised him the throne  after helping Edward with the Godwin rebellion of 1051. This was shown in the </a:t>
            </a:r>
            <a:r>
              <a:rPr lang="en-GB" dirty="0">
                <a:solidFill>
                  <a:schemeClr val="accent5"/>
                </a:solidFill>
                <a:latin typeface="Helvetica Neue" charset="0"/>
              </a:rPr>
              <a:t>Bayeux Tapestry</a:t>
            </a:r>
            <a:r>
              <a:rPr lang="en-GB" dirty="0">
                <a:latin typeface="Helvetica Neue" charset="0"/>
              </a:rPr>
              <a:t>.</a:t>
            </a:r>
            <a:endParaRPr lang="en-GB" b="1" u="sng" dirty="0">
              <a:latin typeface="Helvetica Neue"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algn="ctr">
              <a:buSzPts val="2700"/>
            </a:pPr>
            <a:r>
              <a:rPr lang="en-GB" sz="2700" b="1" dirty="0">
                <a:latin typeface="Helvetica Neue"/>
                <a:ea typeface="Helvetica Neue"/>
                <a:cs typeface="Helvetica Neue"/>
                <a:sym typeface="Helvetica Neue"/>
              </a:rPr>
              <a:t>Causes of the Norman Conquest</a:t>
            </a:r>
          </a:p>
        </p:txBody>
      </p:sp>
      <p:graphicFrame>
        <p:nvGraphicFramePr>
          <p:cNvPr id="77" name="Google Shape;77;p15"/>
          <p:cNvGraphicFramePr/>
          <p:nvPr>
            <p:extLst>
              <p:ext uri="{D42A27DB-BD31-4B8C-83A1-F6EECF244321}">
                <p14:modId xmlns:p14="http://schemas.microsoft.com/office/powerpoint/2010/main" val="2826732063"/>
              </p:ext>
            </p:extLst>
          </p:nvPr>
        </p:nvGraphicFramePr>
        <p:xfrm>
          <a:off x="251512" y="7935785"/>
          <a:ext cx="12501775" cy="1570165"/>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258692">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739547">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Earl, exiled, </a:t>
                      </a:r>
                      <a:r>
                        <a:rPr lang="en-GB" sz="1800" dirty="0" err="1">
                          <a:latin typeface="Helvetica Neue"/>
                          <a:ea typeface="Helvetica Neue"/>
                          <a:cs typeface="Helvetica Neue"/>
                          <a:sym typeface="Helvetica Neue"/>
                        </a:rPr>
                        <a:t>housecarl</a:t>
                      </a:r>
                      <a:r>
                        <a:rPr lang="en-GB" sz="1800" dirty="0">
                          <a:latin typeface="Helvetica Neue"/>
                          <a:ea typeface="Helvetica Neue"/>
                          <a:cs typeface="Helvetica Neue"/>
                          <a:sym typeface="Helvetica Neue"/>
                        </a:rPr>
                        <a:t>, minting, inherit, allegiance, </a:t>
                      </a:r>
                      <a:r>
                        <a:rPr lang="en-GB" sz="1800" i="1" dirty="0" err="1">
                          <a:latin typeface="Helvetica Neue"/>
                          <a:ea typeface="Helvetica Neue"/>
                          <a:cs typeface="Helvetica Neue"/>
                          <a:sym typeface="Helvetica Neue"/>
                        </a:rPr>
                        <a:t>postobitum</a:t>
                      </a:r>
                      <a:r>
                        <a:rPr lang="en-GB" sz="1800" i="1" dirty="0">
                          <a:latin typeface="Helvetica Neue"/>
                          <a:ea typeface="Helvetica Neue"/>
                          <a:cs typeface="Helvetica Neue"/>
                          <a:sym typeface="Helvetica Neue"/>
                        </a:rPr>
                        <a:t>, </a:t>
                      </a:r>
                      <a:r>
                        <a:rPr lang="en-GB" sz="1800" i="1" dirty="0" err="1">
                          <a:latin typeface="Helvetica Neue"/>
                          <a:ea typeface="Helvetica Neue"/>
                          <a:cs typeface="Helvetica Neue"/>
                          <a:sym typeface="Helvetica Neue"/>
                        </a:rPr>
                        <a:t>novissima</a:t>
                      </a:r>
                      <a:r>
                        <a:rPr lang="en-GB" sz="1800" i="1" dirty="0">
                          <a:latin typeface="Helvetica Neue"/>
                          <a:ea typeface="Helvetica Neue"/>
                          <a:cs typeface="Helvetica Neue"/>
                          <a:sym typeface="Helvetica Neue"/>
                        </a:rPr>
                        <a:t> </a:t>
                      </a:r>
                      <a:r>
                        <a:rPr lang="en-GB" sz="1800" i="1" dirty="0" err="1">
                          <a:latin typeface="Helvetica Neue"/>
                          <a:ea typeface="Helvetica Neue"/>
                          <a:cs typeface="Helvetica Neue"/>
                          <a:sym typeface="Helvetica Neue"/>
                        </a:rPr>
                        <a:t>verba</a:t>
                      </a:r>
                      <a:r>
                        <a:rPr lang="en-GB" sz="1800" dirty="0">
                          <a:latin typeface="Helvetica Neue"/>
                          <a:ea typeface="Helvetica Neue"/>
                          <a:cs typeface="Helvetica Neue"/>
                          <a:sym typeface="Helvetica Neue"/>
                        </a:rPr>
                        <a:t>, Witan, </a:t>
                      </a:r>
                      <a:r>
                        <a:rPr lang="en-GB" sz="1800" dirty="0" err="1">
                          <a:latin typeface="Helvetica Neue"/>
                          <a:ea typeface="Helvetica Neue"/>
                          <a:cs typeface="Helvetica Neue"/>
                          <a:sym typeface="Helvetica Neue"/>
                        </a:rPr>
                        <a:t>Aethling</a:t>
                      </a:r>
                      <a:r>
                        <a:rPr lang="en-GB" sz="1800" dirty="0">
                          <a:latin typeface="Helvetica Neue"/>
                          <a:ea typeface="Helvetica Neue"/>
                          <a:cs typeface="Helvetica Neue"/>
                          <a:sym typeface="Helvetica Neue"/>
                        </a:rPr>
                        <a:t>, sub-</a:t>
                      </a:r>
                      <a:r>
                        <a:rPr lang="en-GB" sz="1800" dirty="0" err="1">
                          <a:latin typeface="Helvetica Neue"/>
                          <a:ea typeface="Helvetica Neue"/>
                          <a:cs typeface="Helvetica Neue"/>
                          <a:sym typeface="Helvetica Neue"/>
                        </a:rPr>
                        <a:t>regulus</a:t>
                      </a:r>
                      <a:r>
                        <a:rPr lang="en-GB" sz="1800" dirty="0">
                          <a:latin typeface="Helvetica Neue"/>
                          <a:ea typeface="Helvetica Neue"/>
                          <a:cs typeface="Helvetica Neue"/>
                          <a:sym typeface="Helvetica Neue"/>
                        </a:rPr>
                        <a:t>,</a:t>
                      </a:r>
                      <a:r>
                        <a:rPr lang="en-GB" sz="1800" baseline="0" dirty="0">
                          <a:latin typeface="Helvetica Neue"/>
                          <a:ea typeface="Helvetica Neue"/>
                          <a:cs typeface="Helvetica Neue"/>
                          <a:sym typeface="Helvetica Neue"/>
                        </a:rPr>
                        <a:t> Bayeux Tapestry</a:t>
                      </a:r>
                      <a:endParaRPr lang="en-GB" sz="1800" dirty="0">
                        <a:latin typeface="Helvetica Neue"/>
                        <a:ea typeface="Helvetica Neue"/>
                        <a:cs typeface="Helvetica Neue"/>
                        <a:sym typeface="Helvetica Neue"/>
                      </a:endParaRPr>
                    </a:p>
                    <a:p>
                      <a:pPr marL="0" lvl="0" indent="0" algn="l" rtl="0">
                        <a:lnSpc>
                          <a:spcPct val="115000"/>
                        </a:lnSpc>
                        <a:spcBef>
                          <a:spcPts val="800"/>
                        </a:spcBef>
                        <a:spcAft>
                          <a:spcPts val="0"/>
                        </a:spcAft>
                        <a:buNone/>
                      </a:pPr>
                      <a:endParaRPr sz="1800" dirty="0">
                        <a:latin typeface="Helvetica Neue"/>
                        <a:ea typeface="Helvetica Neue"/>
                        <a:cs typeface="Helvetica Neue"/>
                        <a:sym typeface="Helvetica Neue"/>
                      </a:endParaRP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8" name="Google Shape;78;p15"/>
          <p:cNvGraphicFramePr/>
          <p:nvPr>
            <p:extLst>
              <p:ext uri="{D42A27DB-BD31-4B8C-83A1-F6EECF244321}">
                <p14:modId xmlns:p14="http://schemas.microsoft.com/office/powerpoint/2010/main" val="3842575771"/>
              </p:ext>
            </p:extLst>
          </p:nvPr>
        </p:nvGraphicFramePr>
        <p:xfrm>
          <a:off x="232667" y="2334038"/>
          <a:ext cx="12504675" cy="1246330"/>
        </p:xfrm>
        <a:graphic>
          <a:graphicData uri="http://schemas.openxmlformats.org/drawingml/2006/table">
            <a:tbl>
              <a:tblPr firstRow="1">
                <a:noFill/>
                <a:tableStyleId>{ECCC51FD-DFF0-4B96-BED9-4D900FAB46A3}</a:tableStyleId>
              </a:tblPr>
              <a:tblGrid>
                <a:gridCol w="12504675">
                  <a:extLst>
                    <a:ext uri="{9D8B030D-6E8A-4147-A177-3AD203B41FA5}">
                      <a16:colId xmlns:a16="http://schemas.microsoft.com/office/drawing/2014/main" val="20000"/>
                    </a:ext>
                  </a:extLst>
                </a:gridCol>
              </a:tblGrid>
              <a:tr h="354350">
                <a:tc>
                  <a:txBody>
                    <a:bodyPr/>
                    <a:lstStyle/>
                    <a:p>
                      <a:pPr marL="0" lvl="0" indent="0" algn="l" rtl="0">
                        <a:spcBef>
                          <a:spcPts val="0"/>
                        </a:spcBef>
                        <a:spcAft>
                          <a:spcPts val="0"/>
                        </a:spcAft>
                        <a:buNone/>
                      </a:pPr>
                      <a:r>
                        <a:rPr lang="en-GB" sz="2200" b="1" dirty="0">
                          <a:solidFill>
                            <a:srgbClr val="FFFFFF"/>
                          </a:solidFill>
                          <a:latin typeface="Helvetica"/>
                          <a:ea typeface="Helvetica"/>
                          <a:cs typeface="Helvetica"/>
                          <a:sym typeface="Helvetica"/>
                        </a:rPr>
                        <a:t>8 Mark Explain the importance</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09450">
                <a:tc>
                  <a:txBody>
                    <a:bodyPr/>
                    <a:lstStyle/>
                    <a:p>
                      <a:pPr marL="0" lvl="0" indent="0" algn="l" rtl="0">
                        <a:spcBef>
                          <a:spcPts val="0"/>
                        </a:spcBef>
                        <a:spcAft>
                          <a:spcPts val="0"/>
                        </a:spcAft>
                        <a:buNone/>
                      </a:pPr>
                      <a:r>
                        <a:rPr lang="en-GB" sz="2200" dirty="0"/>
                        <a:t>Explain what</a:t>
                      </a:r>
                      <a:r>
                        <a:rPr lang="en-GB" sz="2200" baseline="0" dirty="0"/>
                        <a:t> was important about William, Duke of Normandy’s claim to the English throne.</a:t>
                      </a:r>
                      <a:endParaRPr sz="2200" dirty="0"/>
                    </a:p>
                  </a:txBody>
                  <a:tcPr marL="91425" marR="95250"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1245888818"/>
              </p:ext>
            </p:extLst>
          </p:nvPr>
        </p:nvGraphicFramePr>
        <p:xfrm>
          <a:off x="246781" y="1212843"/>
          <a:ext cx="12490675" cy="939807"/>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4349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200" dirty="0"/>
                        <a:t>Exam Practice</a:t>
                      </a:r>
                      <a:endParaRPr sz="14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502927">
                <a:tc>
                  <a:txBody>
                    <a:bodyPr/>
                    <a:lstStyle/>
                    <a:p>
                      <a:pPr marL="0" marR="0" lvl="0" indent="0" algn="l" rtl="0">
                        <a:lnSpc>
                          <a:spcPct val="100000"/>
                        </a:lnSpc>
                        <a:spcBef>
                          <a:spcPts val="0"/>
                        </a:spcBef>
                        <a:spcAft>
                          <a:spcPts val="0"/>
                        </a:spcAft>
                        <a:buClr>
                          <a:srgbClr val="000000"/>
                        </a:buClr>
                        <a:buSzPts val="900"/>
                        <a:buFont typeface="Helvetica Neue"/>
                        <a:buNone/>
                      </a:pPr>
                      <a:r>
                        <a:rPr lang="en-GB" sz="1600" dirty="0">
                          <a:latin typeface="Helvetica Neue"/>
                          <a:ea typeface="Helvetica Neue"/>
                          <a:cs typeface="Helvetica Neue"/>
                          <a:sym typeface="Helvetica Neue"/>
                        </a:rPr>
                        <a:t>Use the information to answer the following exam questions. Make sure</a:t>
                      </a:r>
                      <a:r>
                        <a:rPr lang="en-GB" sz="1600" baseline="0" dirty="0">
                          <a:latin typeface="Helvetica Neue"/>
                          <a:ea typeface="Helvetica Neue"/>
                          <a:cs typeface="Helvetica Neue"/>
                          <a:sym typeface="Helvetica Neue"/>
                        </a:rPr>
                        <a:t> you use the ‘Key Vocabulary/Terms’ in your answers.</a:t>
                      </a:r>
                      <a:endParaRPr sz="16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1" name="Google Shape;81;p15"/>
          <p:cNvGraphicFramePr/>
          <p:nvPr>
            <p:extLst>
              <p:ext uri="{D42A27DB-BD31-4B8C-83A1-F6EECF244321}">
                <p14:modId xmlns:p14="http://schemas.microsoft.com/office/powerpoint/2010/main" val="3436712599"/>
              </p:ext>
            </p:extLst>
          </p:nvPr>
        </p:nvGraphicFramePr>
        <p:xfrm>
          <a:off x="257112" y="3666083"/>
          <a:ext cx="12490575" cy="4059020"/>
        </p:xfrm>
        <a:graphic>
          <a:graphicData uri="http://schemas.openxmlformats.org/drawingml/2006/table">
            <a:tbl>
              <a:tblPr firstRow="1">
                <a:noFill/>
                <a:tableStyleId>{852B4E0E-E1B5-4763-9CB3-ECF953B0035A}</a:tableStyleId>
              </a:tblPr>
              <a:tblGrid>
                <a:gridCol w="12490575">
                  <a:extLst>
                    <a:ext uri="{9D8B030D-6E8A-4147-A177-3AD203B41FA5}">
                      <a16:colId xmlns:a16="http://schemas.microsoft.com/office/drawing/2014/main" val="20000"/>
                    </a:ext>
                  </a:extLst>
                </a:gridCol>
              </a:tblGrid>
              <a:tr h="4270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8 Mark</a:t>
                      </a:r>
                      <a:r>
                        <a:rPr lang="en-GB" sz="2200" u="none" strike="noStrike" cap="none" baseline="0" dirty="0"/>
                        <a:t> How convincing</a:t>
                      </a:r>
                      <a:endParaRPr sz="22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3622140">
                <a:tc>
                  <a:txBody>
                    <a:bodyPr/>
                    <a:lstStyle/>
                    <a:p>
                      <a:pPr marL="0" marR="0" lvl="0" indent="0" algn="l" rtl="0">
                        <a:lnSpc>
                          <a:spcPct val="100000"/>
                        </a:lnSpc>
                        <a:spcBef>
                          <a:spcPts val="0"/>
                        </a:spcBef>
                        <a:spcAft>
                          <a:spcPts val="0"/>
                        </a:spcAft>
                        <a:buClr>
                          <a:srgbClr val="000000"/>
                        </a:buClr>
                        <a:buSzPts val="800"/>
                        <a:buFont typeface="Helvetica Neue"/>
                        <a:buNone/>
                      </a:pPr>
                      <a:r>
                        <a:rPr lang="en-GB" sz="2200" dirty="0">
                          <a:latin typeface="Helvetica Neue"/>
                          <a:ea typeface="Helvetica Neue"/>
                          <a:cs typeface="Helvetica Neue"/>
                          <a:sym typeface="Helvetica Neue"/>
                        </a:rPr>
                        <a:t>How convincing is Interpretation A about the claimant</a:t>
                      </a:r>
                      <a:r>
                        <a:rPr lang="en-GB" sz="2200" baseline="0" dirty="0">
                          <a:latin typeface="Helvetica Neue"/>
                          <a:ea typeface="Helvetica Neue"/>
                          <a:cs typeface="Helvetica Neue"/>
                          <a:sym typeface="Helvetica Neue"/>
                        </a:rPr>
                        <a:t> controversy of 1066</a:t>
                      </a:r>
                      <a:r>
                        <a:rPr lang="en-GB" sz="2200" dirty="0">
                          <a:latin typeface="Helvetica Neue"/>
                          <a:ea typeface="Helvetica Neue"/>
                          <a:cs typeface="Helvetica Neue"/>
                          <a:sym typeface="Helvetica Neue"/>
                        </a:rPr>
                        <a:t>? Explain your answer using Interpretation A and your contextual knowledge. </a:t>
                      </a:r>
                      <a:endParaRPr sz="2200"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 name="Rectangle 10"/>
          <p:cNvSpPr/>
          <p:nvPr/>
        </p:nvSpPr>
        <p:spPr>
          <a:xfrm>
            <a:off x="1835806" y="5250902"/>
            <a:ext cx="8553669" cy="212735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dirty="0">
                <a:solidFill>
                  <a:schemeClr val="tx1"/>
                </a:solidFill>
                <a:latin typeface="Helvetica Light"/>
              </a:rPr>
              <a:t>Interpretation A-  Adapted from ‘The Norman Conquest’ by N.J. </a:t>
            </a:r>
            <a:r>
              <a:rPr lang="en-GB" sz="1800" b="1" dirty="0" err="1">
                <a:solidFill>
                  <a:schemeClr val="tx1"/>
                </a:solidFill>
                <a:latin typeface="Helvetica Light"/>
              </a:rPr>
              <a:t>Higham</a:t>
            </a:r>
            <a:r>
              <a:rPr lang="en-GB" sz="1800" b="1" dirty="0">
                <a:solidFill>
                  <a:schemeClr val="tx1"/>
                </a:solidFill>
                <a:latin typeface="Helvetica Light"/>
              </a:rPr>
              <a:t>, Sutton Pocket Histories 1998:</a:t>
            </a:r>
          </a:p>
          <a:p>
            <a:r>
              <a:rPr lang="en-GB" sz="1800" i="1" dirty="0">
                <a:solidFill>
                  <a:schemeClr val="tx1"/>
                </a:solidFill>
                <a:latin typeface="Helvetica Light"/>
              </a:rPr>
              <a:t>“On his deathbed in the presence of his wife, his steward and the archbishop, Edward nominated Harold as his successor. With William’s candidacy unsupported in England, </a:t>
            </a:r>
            <a:r>
              <a:rPr lang="en-GB" sz="1800" i="1" dirty="0" err="1">
                <a:solidFill>
                  <a:schemeClr val="tx1"/>
                </a:solidFill>
                <a:latin typeface="Helvetica Light"/>
              </a:rPr>
              <a:t>Tostig</a:t>
            </a:r>
            <a:r>
              <a:rPr lang="en-GB" sz="1800" i="1" dirty="0">
                <a:solidFill>
                  <a:schemeClr val="tx1"/>
                </a:solidFill>
                <a:latin typeface="Helvetica Light"/>
              </a:rPr>
              <a:t> (Harold’s brother) in exile and Edgar inexperienced, Edward had little option but to reinforce the candidacy of his brother in law and sub </a:t>
            </a:r>
            <a:r>
              <a:rPr lang="en-GB" sz="1800" i="1" dirty="0" err="1">
                <a:solidFill>
                  <a:schemeClr val="tx1"/>
                </a:solidFill>
                <a:latin typeface="Helvetica Light"/>
              </a:rPr>
              <a:t>regulus</a:t>
            </a:r>
            <a:r>
              <a:rPr lang="en-GB" sz="1800" i="1" dirty="0">
                <a:solidFill>
                  <a:schemeClr val="tx1"/>
                </a:solidFill>
                <a:latin typeface="Helvetica Ligh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Military Aspects</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978370022"/>
              </p:ext>
            </p:extLst>
          </p:nvPr>
        </p:nvGraphicFramePr>
        <p:xfrm>
          <a:off x="232667" y="8630901"/>
          <a:ext cx="12501775" cy="855999"/>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552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352737">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Mobilise, coronation, Papal</a:t>
                      </a:r>
                      <a:r>
                        <a:rPr lang="en-GB" sz="1800" baseline="0" dirty="0">
                          <a:latin typeface="Helvetica Neue"/>
                          <a:ea typeface="Helvetica Neue"/>
                          <a:cs typeface="Helvetica Neue"/>
                          <a:sym typeface="Helvetica Neue"/>
                        </a:rPr>
                        <a:t> Banner, Holy War, </a:t>
                      </a:r>
                      <a:r>
                        <a:rPr lang="en-GB" sz="1800" baseline="0" dirty="0" err="1">
                          <a:latin typeface="Helvetica Neue"/>
                          <a:ea typeface="Helvetica Neue"/>
                          <a:cs typeface="Helvetica Neue"/>
                          <a:sym typeface="Helvetica Neue"/>
                        </a:rPr>
                        <a:t>fyrd</a:t>
                      </a:r>
                      <a:endParaRPr sz="18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3700907327"/>
              </p:ext>
            </p:extLst>
          </p:nvPr>
        </p:nvGraphicFramePr>
        <p:xfrm>
          <a:off x="7111481" y="4641850"/>
          <a:ext cx="5540369" cy="3953701"/>
        </p:xfrm>
        <a:graphic>
          <a:graphicData uri="http://schemas.openxmlformats.org/drawingml/2006/table">
            <a:tbl>
              <a:tblPr firstRow="1">
                <a:noFill/>
                <a:tableStyleId>{ECCC51FD-DFF0-4B96-BED9-4D900FAB46A3}</a:tableStyleId>
              </a:tblPr>
              <a:tblGrid>
                <a:gridCol w="5540369">
                  <a:extLst>
                    <a:ext uri="{9D8B030D-6E8A-4147-A177-3AD203B41FA5}">
                      <a16:colId xmlns:a16="http://schemas.microsoft.com/office/drawing/2014/main" val="20000"/>
                    </a:ext>
                  </a:extLst>
                </a:gridCol>
              </a:tblGrid>
              <a:tr h="5016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Battle of Stamford Bridge</a:t>
                      </a:r>
                      <a:endParaRPr sz="20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048000">
                <a:tc>
                  <a:txBody>
                    <a:bodyPr/>
                    <a:lstStyle/>
                    <a:p>
                      <a:pPr marL="0" marR="139700" lvl="0" indent="0" algn="l" rtl="0">
                        <a:lnSpc>
                          <a:spcPct val="115000"/>
                        </a:lnSpc>
                        <a:spcBef>
                          <a:spcPts val="0"/>
                        </a:spcBef>
                        <a:spcAft>
                          <a:spcPts val="0"/>
                        </a:spcAft>
                        <a:buNone/>
                      </a:pPr>
                      <a:r>
                        <a:rPr lang="en-GB" sz="1600" dirty="0">
                          <a:latin typeface="Helvetica Neue"/>
                          <a:ea typeface="Helvetica Neue"/>
                          <a:cs typeface="Helvetica Neue"/>
                          <a:sym typeface="Helvetica Neue"/>
                        </a:rPr>
                        <a:t>Defeat at </a:t>
                      </a:r>
                      <a:r>
                        <a:rPr lang="en-GB" sz="1600" dirty="0" err="1">
                          <a:latin typeface="Helvetica Neue"/>
                          <a:ea typeface="Helvetica Neue"/>
                          <a:cs typeface="Helvetica Neue"/>
                          <a:sym typeface="Helvetica Neue"/>
                        </a:rPr>
                        <a:t>Fulford</a:t>
                      </a:r>
                      <a:r>
                        <a:rPr lang="en-GB" sz="1600" dirty="0">
                          <a:latin typeface="Helvetica Neue"/>
                          <a:ea typeface="Helvetica Neue"/>
                          <a:cs typeface="Helvetica Neue"/>
                          <a:sym typeface="Helvetica Neue"/>
                        </a:rPr>
                        <a:t> meant</a:t>
                      </a:r>
                      <a:r>
                        <a:rPr lang="en-GB" sz="1600" baseline="0" dirty="0">
                          <a:latin typeface="Helvetica Neue"/>
                          <a:ea typeface="Helvetica Neue"/>
                          <a:cs typeface="Helvetica Neue"/>
                          <a:sym typeface="Helvetica Neue"/>
                        </a:rPr>
                        <a:t> Harold had to move quickly. He marched north with a private army and covered the 190 miles in 4 days catching the Vikings by surprise. </a:t>
                      </a:r>
                    </a:p>
                    <a:p>
                      <a:pPr marL="0" marR="139700" lvl="0" indent="0" algn="l" rtl="0">
                        <a:lnSpc>
                          <a:spcPct val="115000"/>
                        </a:lnSpc>
                        <a:spcBef>
                          <a:spcPts val="0"/>
                        </a:spcBef>
                        <a:spcAft>
                          <a:spcPts val="0"/>
                        </a:spcAft>
                        <a:buNone/>
                      </a:pPr>
                      <a:endParaRPr lang="en-GB" sz="1600" baseline="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600" baseline="0" dirty="0">
                          <a:latin typeface="Helvetica Neue"/>
                          <a:ea typeface="Helvetica Neue"/>
                          <a:cs typeface="Helvetica Neue"/>
                          <a:sym typeface="Helvetica Neue"/>
                        </a:rPr>
                        <a:t>The Vikings were camped on the opposite side of the river </a:t>
                      </a:r>
                      <a:r>
                        <a:rPr lang="en-GB" sz="1600" baseline="0" dirty="0" err="1">
                          <a:latin typeface="Helvetica Neue"/>
                          <a:ea typeface="Helvetica Neue"/>
                          <a:cs typeface="Helvetica Neue"/>
                          <a:sym typeface="Helvetica Neue"/>
                        </a:rPr>
                        <a:t>Derwent</a:t>
                      </a:r>
                      <a:r>
                        <a:rPr lang="en-GB" sz="1600" baseline="0" dirty="0">
                          <a:latin typeface="Helvetica Neue"/>
                          <a:ea typeface="Helvetica Neue"/>
                          <a:cs typeface="Helvetica Neue"/>
                          <a:sym typeface="Helvetica Neue"/>
                        </a:rPr>
                        <a:t> and had not defended it properly. The </a:t>
                      </a:r>
                      <a:r>
                        <a:rPr lang="en-GB" sz="1600" baseline="0">
                          <a:latin typeface="Helvetica Neue"/>
                          <a:ea typeface="Helvetica Neue"/>
                          <a:cs typeface="Helvetica Neue"/>
                          <a:sym typeface="Helvetica Neue"/>
                        </a:rPr>
                        <a:t>resulting battle was long and bloody, and </a:t>
                      </a:r>
                      <a:r>
                        <a:rPr lang="en-GB" sz="1600" baseline="0" dirty="0">
                          <a:latin typeface="Helvetica Neue"/>
                          <a:ea typeface="Helvetica Neue"/>
                          <a:cs typeface="Helvetica Neue"/>
                          <a:sym typeface="Helvetica Neue"/>
                        </a:rPr>
                        <a:t>saw both </a:t>
                      </a:r>
                      <a:r>
                        <a:rPr lang="en-GB" sz="1600" baseline="0" dirty="0" err="1">
                          <a:latin typeface="Helvetica Neue"/>
                          <a:ea typeface="Helvetica Neue"/>
                          <a:cs typeface="Helvetica Neue"/>
                          <a:sym typeface="Helvetica Neue"/>
                        </a:rPr>
                        <a:t>Hardrada</a:t>
                      </a:r>
                      <a:r>
                        <a:rPr lang="en-GB" sz="1600" baseline="0" dirty="0">
                          <a:latin typeface="Helvetica Neue"/>
                          <a:ea typeface="Helvetica Neue"/>
                          <a:cs typeface="Helvetica Neue"/>
                          <a:sym typeface="Helvetica Neue"/>
                        </a:rPr>
                        <a:t> and </a:t>
                      </a:r>
                      <a:r>
                        <a:rPr lang="en-GB" sz="1600" baseline="0" dirty="0" err="1">
                          <a:latin typeface="Helvetica Neue"/>
                          <a:ea typeface="Helvetica Neue"/>
                          <a:cs typeface="Helvetica Neue"/>
                          <a:sym typeface="Helvetica Neue"/>
                        </a:rPr>
                        <a:t>Tostig</a:t>
                      </a:r>
                      <a:r>
                        <a:rPr lang="en-GB" sz="1600" baseline="0" dirty="0">
                          <a:latin typeface="Helvetica Neue"/>
                          <a:ea typeface="Helvetica Neue"/>
                          <a:cs typeface="Helvetica Neue"/>
                          <a:sym typeface="Helvetica Neue"/>
                        </a:rPr>
                        <a:t> killed</a:t>
                      </a:r>
                      <a:r>
                        <a:rPr lang="en-GB" sz="1600" baseline="0">
                          <a:latin typeface="Helvetica Neue"/>
                          <a:ea typeface="Helvetica Neue"/>
                          <a:cs typeface="Helvetica Neue"/>
                          <a:sym typeface="Helvetica Neue"/>
                        </a:rPr>
                        <a:t>. It was said only 24 of the 300 ships returned to Norway</a:t>
                      </a:r>
                    </a:p>
                    <a:p>
                      <a:pPr marL="0" marR="139700" lvl="0" indent="0" algn="l" rtl="0">
                        <a:lnSpc>
                          <a:spcPct val="115000"/>
                        </a:lnSpc>
                        <a:spcBef>
                          <a:spcPts val="0"/>
                        </a:spcBef>
                        <a:spcAft>
                          <a:spcPts val="0"/>
                        </a:spcAft>
                        <a:buNone/>
                      </a:pPr>
                      <a:endParaRPr lang="en-GB" sz="1600" baseline="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600" baseline="0">
                          <a:latin typeface="Helvetica Neue"/>
                          <a:ea typeface="Helvetica Neue"/>
                          <a:cs typeface="Helvetica Neue"/>
                          <a:sym typeface="Helvetica Neue"/>
                        </a:rPr>
                        <a:t>Harold's </a:t>
                      </a:r>
                      <a:r>
                        <a:rPr lang="en-GB" sz="1600" baseline="0" dirty="0">
                          <a:latin typeface="Helvetica Neue"/>
                          <a:ea typeface="Helvetica Neue"/>
                          <a:cs typeface="Helvetica Neue"/>
                          <a:sym typeface="Helvetica Neue"/>
                        </a:rPr>
                        <a:t>victory </a:t>
                      </a:r>
                      <a:r>
                        <a:rPr lang="en-GB" sz="1600" baseline="0">
                          <a:latin typeface="Helvetica Neue"/>
                          <a:ea typeface="Helvetica Neue"/>
                          <a:cs typeface="Helvetica Neue"/>
                          <a:sym typeface="Helvetica Neue"/>
                        </a:rPr>
                        <a:t>was short lived as William arrived 3 days later on the south coast of England.</a:t>
                      </a:r>
                      <a:endParaRPr sz="1600" dirty="0">
                        <a:latin typeface="Helvetica Neue"/>
                        <a:ea typeface="Helvetica Neue"/>
                        <a:cs typeface="Helvetica Neue"/>
                        <a:sym typeface="Helvetica Neue"/>
                      </a:endParaRP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1375732352"/>
              </p:ext>
            </p:extLst>
          </p:nvPr>
        </p:nvGraphicFramePr>
        <p:xfrm>
          <a:off x="3810000" y="1289038"/>
          <a:ext cx="3162300" cy="7297432"/>
        </p:xfrm>
        <a:graphic>
          <a:graphicData uri="http://schemas.openxmlformats.org/drawingml/2006/table">
            <a:tbl>
              <a:tblPr firstRow="1">
                <a:noFill/>
                <a:tableStyleId>{852B4E0E-E1B5-4763-9CB3-ECF953B0035A}</a:tableStyleId>
              </a:tblPr>
              <a:tblGrid>
                <a:gridCol w="3162300">
                  <a:extLst>
                    <a:ext uri="{9D8B030D-6E8A-4147-A177-3AD203B41FA5}">
                      <a16:colId xmlns:a16="http://schemas.microsoft.com/office/drawing/2014/main" val="20000"/>
                    </a:ext>
                  </a:extLst>
                </a:gridCol>
              </a:tblGrid>
              <a:tr h="368312">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600" u="none" strike="noStrike" cap="none" dirty="0"/>
                        <a:t>William</a:t>
                      </a:r>
                      <a:r>
                        <a:rPr lang="en-GB" sz="1600" u="none" strike="noStrike" cap="none" baseline="0" dirty="0"/>
                        <a:t> prepares to invade</a:t>
                      </a:r>
                      <a:endParaRPr sz="16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6607045">
                <a:tc>
                  <a:txBody>
                    <a:bodyPr/>
                    <a:lstStyle/>
                    <a:p>
                      <a:pPr marL="0" marR="0" lvl="0" indent="0" algn="l" rtl="0">
                        <a:lnSpc>
                          <a:spcPct val="100000"/>
                        </a:lnSpc>
                        <a:spcBef>
                          <a:spcPts val="0"/>
                        </a:spcBef>
                        <a:spcAft>
                          <a:spcPts val="0"/>
                        </a:spcAft>
                        <a:buClr>
                          <a:srgbClr val="000000"/>
                        </a:buClr>
                        <a:buSzPts val="800"/>
                        <a:buFont typeface="Helvetica Neue"/>
                        <a:buNone/>
                      </a:pPr>
                      <a:r>
                        <a:rPr lang="en-GB" b="1" u="sng" dirty="0">
                          <a:latin typeface="Helvetica Neue"/>
                          <a:ea typeface="Helvetica Neue"/>
                          <a:cs typeface="Helvetica Neue"/>
                          <a:sym typeface="Helvetica Neue"/>
                        </a:rPr>
                        <a:t>French Support</a:t>
                      </a:r>
                    </a:p>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William had a good relationship with the</a:t>
                      </a:r>
                      <a:r>
                        <a:rPr lang="en-GB" baseline="0" dirty="0">
                          <a:latin typeface="Helvetica Neue"/>
                          <a:ea typeface="Helvetica Neue"/>
                          <a:cs typeface="Helvetica Neue"/>
                          <a:sym typeface="Helvetica Neue"/>
                        </a:rPr>
                        <a:t> King of France. He was the most powerful man in north-west Europe. He had a stable base around Normandy.</a:t>
                      </a: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1" u="sng" dirty="0">
                          <a:latin typeface="Helvetica Neue"/>
                          <a:ea typeface="Helvetica Neue"/>
                          <a:cs typeface="Helvetica Neue"/>
                          <a:sym typeface="Helvetica Neue"/>
                        </a:rPr>
                        <a:t>Support from God</a:t>
                      </a:r>
                    </a:p>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William sent Lanfranc</a:t>
                      </a:r>
                      <a:r>
                        <a:rPr lang="en-GB" baseline="0" dirty="0">
                          <a:latin typeface="Helvetica Neue"/>
                          <a:ea typeface="Helvetica Neue"/>
                          <a:cs typeface="Helvetica Neue"/>
                          <a:sym typeface="Helvetica Neue"/>
                        </a:rPr>
                        <a:t> to ask for the Pope’s blessing. Alongside this, the Pope also gave him a </a:t>
                      </a:r>
                      <a:r>
                        <a:rPr lang="en-GB" baseline="0" dirty="0">
                          <a:solidFill>
                            <a:schemeClr val="accent3"/>
                          </a:solidFill>
                          <a:latin typeface="Helvetica Neue"/>
                          <a:ea typeface="Helvetica Neue"/>
                          <a:cs typeface="Helvetica Neue"/>
                          <a:sym typeface="Helvetica Neue"/>
                        </a:rPr>
                        <a:t>Papal Banner </a:t>
                      </a:r>
                      <a:r>
                        <a:rPr lang="en-GB" baseline="0" dirty="0">
                          <a:latin typeface="Helvetica Neue"/>
                          <a:ea typeface="Helvetica Neue"/>
                          <a:cs typeface="Helvetica Neue"/>
                          <a:sym typeface="Helvetica Neue"/>
                        </a:rPr>
                        <a:t>ensuring support and a cause of a </a:t>
                      </a:r>
                      <a:r>
                        <a:rPr lang="en-GB" baseline="0" dirty="0">
                          <a:solidFill>
                            <a:schemeClr val="accent3"/>
                          </a:solidFill>
                          <a:latin typeface="Helvetica Neue"/>
                          <a:ea typeface="Helvetica Neue"/>
                          <a:cs typeface="Helvetica Neue"/>
                          <a:sym typeface="Helvetica Neue"/>
                        </a:rPr>
                        <a:t>Holy War</a:t>
                      </a:r>
                      <a:r>
                        <a:rPr lang="en-GB" baseline="0" dirty="0">
                          <a:latin typeface="Helvetica Neue"/>
                          <a:ea typeface="Helvetica Neue"/>
                          <a:cs typeface="Helvetica Neue"/>
                          <a:sym typeface="Helvetica Neue"/>
                        </a:rPr>
                        <a:t>.</a:t>
                      </a: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1" u="sng" dirty="0">
                          <a:latin typeface="Helvetica Neue"/>
                          <a:ea typeface="Helvetica Neue"/>
                          <a:cs typeface="Helvetica Neue"/>
                          <a:sym typeface="Helvetica Neue"/>
                        </a:rPr>
                        <a:t>Getting across the Channel</a:t>
                      </a:r>
                      <a:r>
                        <a:rPr lang="en-GB" dirty="0">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He halved his</a:t>
                      </a:r>
                      <a:r>
                        <a:rPr lang="en-GB" baseline="0" dirty="0">
                          <a:latin typeface="Helvetica Neue"/>
                          <a:ea typeface="Helvetica Neue"/>
                          <a:cs typeface="Helvetica Neue"/>
                          <a:sym typeface="Helvetica Neue"/>
                        </a:rPr>
                        <a:t> journey to England by moving his fleet to the mouth of the River Somme.</a:t>
                      </a: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1" u="sng" dirty="0">
                          <a:latin typeface="Helvetica Neue"/>
                          <a:ea typeface="Helvetica Neue"/>
                          <a:cs typeface="Helvetica Neue"/>
                          <a:sym typeface="Helvetica Neue"/>
                        </a:rPr>
                        <a:t>Military Prep- the fleet</a:t>
                      </a:r>
                    </a:p>
                    <a:p>
                      <a:pPr marL="0" marR="0" lvl="0" indent="0" algn="l" rtl="0">
                        <a:lnSpc>
                          <a:spcPct val="100000"/>
                        </a:lnSpc>
                        <a:spcBef>
                          <a:spcPts val="0"/>
                        </a:spcBef>
                        <a:spcAft>
                          <a:spcPts val="0"/>
                        </a:spcAft>
                        <a:buClr>
                          <a:srgbClr val="000000"/>
                        </a:buClr>
                        <a:buSzPts val="800"/>
                        <a:buFont typeface="Helvetica Neue"/>
                        <a:buNone/>
                      </a:pPr>
                      <a:r>
                        <a:rPr lang="en-GB" dirty="0">
                          <a:latin typeface="Helvetica Neue"/>
                          <a:ea typeface="Helvetica Neue"/>
                          <a:cs typeface="Helvetica Neue"/>
                          <a:sym typeface="Helvetica Neue"/>
                        </a:rPr>
                        <a:t>William built flat bottomed boats that could transport horses. He also built ‘flat</a:t>
                      </a:r>
                      <a:r>
                        <a:rPr lang="en-GB" baseline="0" dirty="0">
                          <a:latin typeface="Helvetica Neue"/>
                          <a:ea typeface="Helvetica Neue"/>
                          <a:cs typeface="Helvetica Neue"/>
                          <a:sym typeface="Helvetica Neue"/>
                        </a:rPr>
                        <a:t> pack’ castles which could be put up quickly when they landed.</a:t>
                      </a: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endParaRPr lang="en-GB"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Helvetica Neue"/>
                        <a:buNone/>
                      </a:pPr>
                      <a:r>
                        <a:rPr lang="en-GB" b="1" u="sng" dirty="0">
                          <a:latin typeface="Helvetica Neue"/>
                          <a:ea typeface="Helvetica Neue"/>
                          <a:cs typeface="Helvetica Neue"/>
                          <a:sym typeface="Helvetica Neue"/>
                        </a:rPr>
                        <a:t>Military Prep- the army</a:t>
                      </a:r>
                    </a:p>
                    <a:p>
                      <a:pPr marL="0" marR="0" lvl="0" indent="0" algn="l" rtl="0">
                        <a:lnSpc>
                          <a:spcPct val="100000"/>
                        </a:lnSpc>
                        <a:spcBef>
                          <a:spcPts val="0"/>
                        </a:spcBef>
                        <a:spcAft>
                          <a:spcPts val="0"/>
                        </a:spcAft>
                        <a:buClr>
                          <a:srgbClr val="000000"/>
                        </a:buClr>
                        <a:buSzPts val="800"/>
                        <a:buFont typeface="Helvetica Neue"/>
                        <a:buNone/>
                      </a:pPr>
                      <a:r>
                        <a:rPr lang="en-GB" b="0" u="none" dirty="0">
                          <a:latin typeface="Helvetica Neue"/>
                          <a:ea typeface="Helvetica Neue"/>
                          <a:cs typeface="Helvetica Neue"/>
                          <a:sym typeface="Helvetica Neue"/>
                        </a:rPr>
                        <a:t>William began to </a:t>
                      </a:r>
                      <a:r>
                        <a:rPr lang="en-GB" b="0" u="none" dirty="0">
                          <a:solidFill>
                            <a:schemeClr val="accent3"/>
                          </a:solidFill>
                          <a:latin typeface="Helvetica Neue"/>
                          <a:ea typeface="Helvetica Neue"/>
                          <a:cs typeface="Helvetica Neue"/>
                          <a:sym typeface="Helvetica Neue"/>
                        </a:rPr>
                        <a:t>mobilise</a:t>
                      </a:r>
                      <a:r>
                        <a:rPr lang="en-GB" b="0" u="none" dirty="0">
                          <a:latin typeface="Helvetica Neue"/>
                          <a:ea typeface="Helvetica Neue"/>
                          <a:cs typeface="Helvetica Neue"/>
                          <a:sym typeface="Helvetica Neue"/>
                        </a:rPr>
                        <a:t> straight after Harold’s </a:t>
                      </a:r>
                      <a:r>
                        <a:rPr lang="en-GB" b="0" u="none" dirty="0">
                          <a:solidFill>
                            <a:schemeClr val="accent3"/>
                          </a:solidFill>
                          <a:latin typeface="Helvetica Neue"/>
                          <a:ea typeface="Helvetica Neue"/>
                          <a:cs typeface="Helvetica Neue"/>
                          <a:sym typeface="Helvetica Neue"/>
                        </a:rPr>
                        <a:t>coronation</a:t>
                      </a:r>
                      <a:r>
                        <a:rPr lang="en-GB" b="0" u="none" dirty="0">
                          <a:latin typeface="Helvetica Neue"/>
                          <a:ea typeface="Helvetica Neue"/>
                          <a:cs typeface="Helvetica Neue"/>
                          <a:sym typeface="Helvetica Neue"/>
                        </a:rPr>
                        <a:t>. The Papal Banner allowed William to recruit</a:t>
                      </a:r>
                      <a:r>
                        <a:rPr lang="en-GB" b="0" u="none" baseline="0" dirty="0">
                          <a:latin typeface="Helvetica Neue"/>
                          <a:ea typeface="Helvetica Neue"/>
                          <a:cs typeface="Helvetica Neue"/>
                          <a:sym typeface="Helvetica Neue"/>
                        </a:rPr>
                        <a:t> men from all over France. Eventually, around 8,000 were ready to cross the English Channel.</a:t>
                      </a:r>
                      <a:endParaRPr b="0" u="none"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7" name="Google Shape;67;p14"/>
          <p:cNvGraphicFramePr/>
          <p:nvPr>
            <p:extLst>
              <p:ext uri="{D42A27DB-BD31-4B8C-83A1-F6EECF244321}">
                <p14:modId xmlns:p14="http://schemas.microsoft.com/office/powerpoint/2010/main" val="2774531440"/>
              </p:ext>
            </p:extLst>
          </p:nvPr>
        </p:nvGraphicFramePr>
        <p:xfrm>
          <a:off x="7100006" y="1298080"/>
          <a:ext cx="5551844" cy="3234350"/>
        </p:xfrm>
        <a:graphic>
          <a:graphicData uri="http://schemas.openxmlformats.org/drawingml/2006/table">
            <a:tbl>
              <a:tblPr firstRow="1">
                <a:noFill/>
                <a:tableStyleId>{852B4E0E-E1B5-4763-9CB3-ECF953B0035A}</a:tableStyleId>
              </a:tblPr>
              <a:tblGrid>
                <a:gridCol w="5551844">
                  <a:extLst>
                    <a:ext uri="{9D8B030D-6E8A-4147-A177-3AD203B41FA5}">
                      <a16:colId xmlns:a16="http://schemas.microsoft.com/office/drawing/2014/main" val="20000"/>
                    </a:ext>
                  </a:extLst>
                </a:gridCol>
              </a:tblGrid>
              <a:tr h="450375">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Battle of </a:t>
                      </a:r>
                      <a:r>
                        <a:rPr lang="en-GB" sz="2000" u="none" strike="noStrike" cap="none" dirty="0" err="1"/>
                        <a:t>Fulford</a:t>
                      </a:r>
                      <a:r>
                        <a:rPr lang="en-GB" sz="2000" u="none" strike="noStrike" cap="none" dirty="0"/>
                        <a:t> Gate</a:t>
                      </a:r>
                      <a:endParaRPr sz="20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2783975">
                <a:tc>
                  <a:txBody>
                    <a:bodyPr/>
                    <a:lstStyle/>
                    <a:p>
                      <a:pPr marL="0" marR="0" lvl="0" indent="0" algn="l" rtl="0">
                        <a:lnSpc>
                          <a:spcPct val="100000"/>
                        </a:lnSpc>
                        <a:spcBef>
                          <a:spcPts val="0"/>
                        </a:spcBef>
                        <a:spcAft>
                          <a:spcPts val="0"/>
                        </a:spcAft>
                        <a:buClr>
                          <a:srgbClr val="000000"/>
                        </a:buClr>
                        <a:buSzPts val="900"/>
                        <a:buFont typeface="Helvetica Neue"/>
                        <a:buNone/>
                      </a:pPr>
                      <a:r>
                        <a:rPr lang="en-US" sz="1600" dirty="0">
                          <a:latin typeface="Helvetica Neue"/>
                          <a:ea typeface="Helvetica Neue"/>
                          <a:cs typeface="Helvetica Neue"/>
                          <a:sym typeface="Helvetica Neue"/>
                        </a:rPr>
                        <a:t>Harold waited</a:t>
                      </a:r>
                      <a:r>
                        <a:rPr lang="en-US" sz="1600" baseline="0" dirty="0">
                          <a:latin typeface="Helvetica Neue"/>
                          <a:ea typeface="Helvetica Neue"/>
                          <a:cs typeface="Helvetica Neue"/>
                          <a:sym typeface="Helvetica Neue"/>
                        </a:rPr>
                        <a:t> for William during Spring and Summer but had to send the ordinary peasant soldiers (</a:t>
                      </a:r>
                      <a:r>
                        <a:rPr lang="en-US" sz="1600" baseline="0" dirty="0" err="1">
                          <a:solidFill>
                            <a:schemeClr val="accent5"/>
                          </a:solidFill>
                          <a:latin typeface="Helvetica Neue"/>
                          <a:ea typeface="Helvetica Neue"/>
                          <a:cs typeface="Helvetica Neue"/>
                          <a:sym typeface="Helvetica Neue"/>
                        </a:rPr>
                        <a:t>fyrd</a:t>
                      </a:r>
                      <a:r>
                        <a:rPr lang="en-US" sz="1600" baseline="0" dirty="0">
                          <a:latin typeface="Helvetica Neue"/>
                          <a:ea typeface="Helvetica Neue"/>
                          <a:cs typeface="Helvetica Neue"/>
                          <a:sym typeface="Helvetica Neue"/>
                        </a:rPr>
                        <a:t>) home to harvest their crops on 8</a:t>
                      </a:r>
                      <a:r>
                        <a:rPr lang="en-US" sz="1600" baseline="30000" dirty="0">
                          <a:latin typeface="Helvetica Neue"/>
                          <a:ea typeface="Helvetica Neue"/>
                          <a:cs typeface="Helvetica Neue"/>
                          <a:sym typeface="Helvetica Neue"/>
                        </a:rPr>
                        <a:t>th</a:t>
                      </a:r>
                      <a:r>
                        <a:rPr lang="en-US" sz="1600" baseline="0" dirty="0">
                          <a:latin typeface="Helvetica Neue"/>
                          <a:ea typeface="Helvetica Neue"/>
                          <a:cs typeface="Helvetica Neue"/>
                          <a:sym typeface="Helvetica Neue"/>
                        </a:rPr>
                        <a:t> September.</a:t>
                      </a:r>
                    </a:p>
                    <a:p>
                      <a:pPr marL="0" marR="0" lvl="0" indent="0" algn="l" rtl="0">
                        <a:lnSpc>
                          <a:spcPct val="100000"/>
                        </a:lnSpc>
                        <a:spcBef>
                          <a:spcPts val="0"/>
                        </a:spcBef>
                        <a:spcAft>
                          <a:spcPts val="0"/>
                        </a:spcAft>
                        <a:buClr>
                          <a:srgbClr val="000000"/>
                        </a:buClr>
                        <a:buSzPts val="900"/>
                        <a:buFont typeface="Helvetica Neue"/>
                        <a:buNone/>
                      </a:pPr>
                      <a:endParaRPr lang="en-US" sz="16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sz="1600" baseline="0" dirty="0" err="1">
                          <a:latin typeface="Helvetica Neue"/>
                          <a:ea typeface="Helvetica Neue"/>
                          <a:cs typeface="Helvetica Neue"/>
                          <a:sym typeface="Helvetica Neue"/>
                        </a:rPr>
                        <a:t>Hardrada</a:t>
                      </a:r>
                      <a:r>
                        <a:rPr lang="en-US" sz="1600" baseline="0" dirty="0">
                          <a:latin typeface="Helvetica Neue"/>
                          <a:ea typeface="Helvetica Neue"/>
                          <a:cs typeface="Helvetica Neue"/>
                          <a:sym typeface="Helvetica Neue"/>
                        </a:rPr>
                        <a:t> then invaded with 300 ships, sailing up the river Humber and landing near York. Earls Edwin and </a:t>
                      </a:r>
                      <a:r>
                        <a:rPr lang="en-US" sz="1600" baseline="0" dirty="0" err="1">
                          <a:latin typeface="Helvetica Neue"/>
                          <a:ea typeface="Helvetica Neue"/>
                          <a:cs typeface="Helvetica Neue"/>
                          <a:sym typeface="Helvetica Neue"/>
                        </a:rPr>
                        <a:t>Morcar</a:t>
                      </a:r>
                      <a:r>
                        <a:rPr lang="en-US" sz="1600" baseline="0" dirty="0">
                          <a:latin typeface="Helvetica Neue"/>
                          <a:ea typeface="Helvetica Neue"/>
                          <a:cs typeface="Helvetica Neue"/>
                          <a:sym typeface="Helvetica Neue"/>
                        </a:rPr>
                        <a:t> led the northern army against him in what was known as the Battle of </a:t>
                      </a:r>
                      <a:r>
                        <a:rPr lang="en-US" sz="1600" baseline="0" dirty="0" err="1">
                          <a:latin typeface="Helvetica Neue"/>
                          <a:ea typeface="Helvetica Neue"/>
                          <a:cs typeface="Helvetica Neue"/>
                          <a:sym typeface="Helvetica Neue"/>
                        </a:rPr>
                        <a:t>Fulford</a:t>
                      </a:r>
                      <a:r>
                        <a:rPr lang="en-US" sz="1600" baseline="0" dirty="0">
                          <a:latin typeface="Helvetica Neue"/>
                          <a:ea typeface="Helvetica Neue"/>
                          <a:cs typeface="Helvetica Neue"/>
                          <a:sym typeface="Helvetica Neue"/>
                        </a:rPr>
                        <a:t> Gate.</a:t>
                      </a:r>
                    </a:p>
                    <a:p>
                      <a:pPr marL="0" marR="0" lvl="0" indent="0" algn="l" rtl="0">
                        <a:lnSpc>
                          <a:spcPct val="100000"/>
                        </a:lnSpc>
                        <a:spcBef>
                          <a:spcPts val="0"/>
                        </a:spcBef>
                        <a:spcAft>
                          <a:spcPts val="0"/>
                        </a:spcAft>
                        <a:buClr>
                          <a:srgbClr val="000000"/>
                        </a:buClr>
                        <a:buSzPts val="900"/>
                        <a:buFont typeface="Helvetica Neue"/>
                        <a:buNone/>
                      </a:pPr>
                      <a:endParaRPr lang="en-US" sz="16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sz="1600" baseline="0" dirty="0">
                          <a:latin typeface="Helvetica Neue"/>
                          <a:ea typeface="Helvetica Neue"/>
                          <a:cs typeface="Helvetica Neue"/>
                          <a:sym typeface="Helvetica Neue"/>
                        </a:rPr>
                        <a:t>Both sides suffered great losses but the Vikings triumphed, whilst Edwin and </a:t>
                      </a:r>
                      <a:r>
                        <a:rPr lang="en-US" sz="1600" baseline="0" dirty="0" err="1">
                          <a:latin typeface="Helvetica Neue"/>
                          <a:ea typeface="Helvetica Neue"/>
                          <a:cs typeface="Helvetica Neue"/>
                          <a:sym typeface="Helvetica Neue"/>
                        </a:rPr>
                        <a:t>Morcar</a:t>
                      </a:r>
                      <a:r>
                        <a:rPr lang="en-US" sz="1600" baseline="0" dirty="0">
                          <a:latin typeface="Helvetica Neue"/>
                          <a:ea typeface="Helvetica Neue"/>
                          <a:cs typeface="Helvetica Neue"/>
                          <a:sym typeface="Helvetica Neue"/>
                        </a:rPr>
                        <a:t> were forced to flee.</a:t>
                      </a:r>
                      <a:endParaRPr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8" name="Google Shape;68;p14"/>
          <p:cNvGraphicFramePr/>
          <p:nvPr>
            <p:extLst>
              <p:ext uri="{D42A27DB-BD31-4B8C-83A1-F6EECF244321}">
                <p14:modId xmlns:p14="http://schemas.microsoft.com/office/powerpoint/2010/main" val="550334311"/>
              </p:ext>
            </p:extLst>
          </p:nvPr>
        </p:nvGraphicFramePr>
        <p:xfrm>
          <a:off x="232667" y="1263050"/>
          <a:ext cx="3489950" cy="7214198"/>
        </p:xfrm>
        <a:graphic>
          <a:graphicData uri="http://schemas.openxmlformats.org/drawingml/2006/table">
            <a:tbl>
              <a:tblPr firstRow="1">
                <a:noFill/>
                <a:tableStyleId>{852B4E0E-E1B5-4763-9CB3-ECF953B0035A}</a:tableStyleId>
              </a:tblPr>
              <a:tblGrid>
                <a:gridCol w="1005583">
                  <a:extLst>
                    <a:ext uri="{9D8B030D-6E8A-4147-A177-3AD203B41FA5}">
                      <a16:colId xmlns:a16="http://schemas.microsoft.com/office/drawing/2014/main" val="20000"/>
                    </a:ext>
                  </a:extLst>
                </a:gridCol>
                <a:gridCol w="2484367">
                  <a:extLst>
                    <a:ext uri="{9D8B030D-6E8A-4147-A177-3AD203B41FA5}">
                      <a16:colId xmlns:a16="http://schemas.microsoft.com/office/drawing/2014/main" val="20001"/>
                    </a:ext>
                  </a:extLst>
                </a:gridCol>
              </a:tblGrid>
              <a:tr h="595063">
                <a:tc gridSpan="2">
                  <a:txBody>
                    <a:bodyPr/>
                    <a:lstStyle/>
                    <a:p>
                      <a:pPr marL="0" lvl="0" indent="0" algn="ctr" rtl="0">
                        <a:spcBef>
                          <a:spcPts val="0"/>
                        </a:spcBef>
                        <a:spcAft>
                          <a:spcPts val="0"/>
                        </a:spcAft>
                        <a:buNone/>
                      </a:pPr>
                      <a:r>
                        <a:rPr lang="en-US" sz="2200" b="1" dirty="0">
                          <a:solidFill>
                            <a:srgbClr val="FFFFFF"/>
                          </a:solidFill>
                          <a:latin typeface="Helvetica"/>
                          <a:ea typeface="Helvetica"/>
                          <a:cs typeface="Helvetica"/>
                          <a:sym typeface="Helvetica"/>
                        </a:rPr>
                        <a:t>Key dates- 1066</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rgbClr val="00882B"/>
                      </a:solidFill>
                      <a:prstDash val="solid"/>
                      <a:round/>
                      <a:headEnd type="none" w="sm" len="sm"/>
                      <a:tailEnd type="none" w="sm" len="sm"/>
                    </a:lnL>
                    <a:lnR w="38100" cap="flat" cmpd="sng">
                      <a:solidFill>
                        <a:srgbClr val="00882B"/>
                      </a:solidFill>
                      <a:prstDash val="solid"/>
                      <a:round/>
                      <a:headEnd type="none" w="sm" len="sm"/>
                      <a:tailEnd type="none" w="sm" len="sm"/>
                    </a:lnR>
                    <a:lnT w="38100"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solidFill>
                      <a:srgbClr val="00882B"/>
                    </a:solidFill>
                  </a:tcPr>
                </a:tc>
                <a:tc hMerge="1">
                  <a:txBody>
                    <a:bodyPr/>
                    <a:lstStyle/>
                    <a:p>
                      <a:endParaRPr lang="en-US"/>
                    </a:p>
                  </a:txBody>
                  <a:tcPr/>
                </a:tc>
                <a:extLst>
                  <a:ext uri="{0D108BD9-81ED-4DB2-BD59-A6C34878D82A}">
                    <a16:rowId xmlns:a16="http://schemas.microsoft.com/office/drawing/2014/main" val="10000"/>
                  </a:ext>
                </a:extLst>
              </a:tr>
              <a:tr h="698904">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5 Jan</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King Edward the Confessor dies</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1"/>
                  </a:ext>
                </a:extLst>
              </a:tr>
              <a:tr h="953493">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6 Jan</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King Edward buried and Harold </a:t>
                      </a:r>
                      <a:r>
                        <a:rPr lang="en-GB" sz="1400" b="1" dirty="0" err="1">
                          <a:highlight>
                            <a:srgbClr val="FFFFFF"/>
                          </a:highlight>
                          <a:latin typeface="Helvetica Neue"/>
                          <a:ea typeface="Helvetica Neue"/>
                          <a:cs typeface="Helvetica Neue"/>
                          <a:sym typeface="Helvetica Neue"/>
                        </a:rPr>
                        <a:t>Godwinson</a:t>
                      </a:r>
                      <a:r>
                        <a:rPr lang="en-GB" sz="1400" b="1" dirty="0">
                          <a:highlight>
                            <a:srgbClr val="FFFFFF"/>
                          </a:highlight>
                          <a:latin typeface="Helvetica Neue"/>
                          <a:ea typeface="Helvetica Neue"/>
                          <a:cs typeface="Helvetica Neue"/>
                          <a:sym typeface="Helvetica Neue"/>
                        </a:rPr>
                        <a:t> crowned king</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2"/>
                  </a:ext>
                </a:extLst>
              </a:tr>
              <a:tr h="953493">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8 Sept</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King Harold has to</a:t>
                      </a:r>
                      <a:r>
                        <a:rPr lang="en-GB" sz="1400" b="1" baseline="0" dirty="0">
                          <a:highlight>
                            <a:srgbClr val="FFFFFF"/>
                          </a:highlight>
                          <a:latin typeface="Helvetica Neue"/>
                          <a:ea typeface="Helvetica Neue"/>
                          <a:cs typeface="Helvetica Neue"/>
                          <a:sym typeface="Helvetica Neue"/>
                        </a:rPr>
                        <a:t> disband his fleet and southern army</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3"/>
                  </a:ext>
                </a:extLst>
              </a:tr>
              <a:tr h="590212">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20 Sept</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Battle</a:t>
                      </a:r>
                      <a:r>
                        <a:rPr lang="en-GB" sz="1400" b="1" baseline="0" dirty="0">
                          <a:highlight>
                            <a:srgbClr val="FFFFFF"/>
                          </a:highlight>
                          <a:latin typeface="Helvetica Neue"/>
                          <a:ea typeface="Helvetica Neue"/>
                          <a:cs typeface="Helvetica Neue"/>
                          <a:sym typeface="Helvetica Neue"/>
                        </a:rPr>
                        <a:t> of </a:t>
                      </a:r>
                      <a:r>
                        <a:rPr lang="en-GB" sz="1400" b="1" baseline="0" dirty="0" err="1">
                          <a:highlight>
                            <a:srgbClr val="FFFFFF"/>
                          </a:highlight>
                          <a:latin typeface="Helvetica Neue"/>
                          <a:ea typeface="Helvetica Neue"/>
                          <a:cs typeface="Helvetica Neue"/>
                          <a:sym typeface="Helvetica Neue"/>
                        </a:rPr>
                        <a:t>Fulford</a:t>
                      </a:r>
                      <a:r>
                        <a:rPr lang="en-GB" sz="1400" b="1" baseline="0" dirty="0">
                          <a:highlight>
                            <a:srgbClr val="FFFFFF"/>
                          </a:highlight>
                          <a:latin typeface="Helvetica Neue"/>
                          <a:ea typeface="Helvetica Neue"/>
                          <a:cs typeface="Helvetica Neue"/>
                          <a:sym typeface="Helvetica Neue"/>
                        </a:rPr>
                        <a:t> Gate</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4"/>
                  </a:ext>
                </a:extLst>
              </a:tr>
              <a:tr h="953493">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25 Sept</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King Harold defeats </a:t>
                      </a:r>
                      <a:r>
                        <a:rPr lang="en-GB" sz="1400" b="1" dirty="0" err="1">
                          <a:highlight>
                            <a:srgbClr val="FFFFFF"/>
                          </a:highlight>
                          <a:latin typeface="Helvetica Neue"/>
                          <a:ea typeface="Helvetica Neue"/>
                          <a:cs typeface="Helvetica Neue"/>
                          <a:sym typeface="Helvetica Neue"/>
                        </a:rPr>
                        <a:t>Harald</a:t>
                      </a:r>
                      <a:r>
                        <a:rPr lang="en-GB" sz="1400" b="1" dirty="0">
                          <a:highlight>
                            <a:srgbClr val="FFFFFF"/>
                          </a:highlight>
                          <a:latin typeface="Helvetica Neue"/>
                          <a:ea typeface="Helvetica Neue"/>
                          <a:cs typeface="Helvetica Neue"/>
                          <a:sym typeface="Helvetica Neue"/>
                        </a:rPr>
                        <a:t> </a:t>
                      </a:r>
                      <a:r>
                        <a:rPr lang="en-GB" sz="1400" b="1" dirty="0" err="1">
                          <a:highlight>
                            <a:srgbClr val="FFFFFF"/>
                          </a:highlight>
                          <a:latin typeface="Helvetica Neue"/>
                          <a:ea typeface="Helvetica Neue"/>
                          <a:cs typeface="Helvetica Neue"/>
                          <a:sym typeface="Helvetica Neue"/>
                        </a:rPr>
                        <a:t>Hardrada</a:t>
                      </a:r>
                      <a:r>
                        <a:rPr lang="en-GB" sz="1400" b="1" dirty="0">
                          <a:highlight>
                            <a:srgbClr val="FFFFFF"/>
                          </a:highlight>
                          <a:latin typeface="Helvetica Neue"/>
                          <a:ea typeface="Helvetica Neue"/>
                          <a:cs typeface="Helvetica Neue"/>
                          <a:sym typeface="Helvetica Neue"/>
                        </a:rPr>
                        <a:t> at Stamford Bridge</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5"/>
                  </a:ext>
                </a:extLst>
              </a:tr>
              <a:tr h="590212">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28 Sept</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William lands at </a:t>
                      </a:r>
                      <a:r>
                        <a:rPr lang="en-GB" sz="1400" b="1" dirty="0" err="1">
                          <a:highlight>
                            <a:srgbClr val="FFFFFF"/>
                          </a:highlight>
                          <a:latin typeface="Helvetica Neue"/>
                          <a:ea typeface="Helvetica Neue"/>
                          <a:cs typeface="Helvetica Neue"/>
                          <a:sym typeface="Helvetica Neue"/>
                        </a:rPr>
                        <a:t>Pevensey</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6"/>
                  </a:ext>
                </a:extLst>
              </a:tr>
              <a:tr h="698904">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6 Oct</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King</a:t>
                      </a:r>
                      <a:r>
                        <a:rPr lang="en-GB" sz="1400" b="1" baseline="0" dirty="0">
                          <a:highlight>
                            <a:srgbClr val="FFFFFF"/>
                          </a:highlight>
                          <a:latin typeface="Helvetica Neue"/>
                          <a:ea typeface="Helvetica Neue"/>
                          <a:cs typeface="Helvetica Neue"/>
                          <a:sym typeface="Helvetica Neue"/>
                        </a:rPr>
                        <a:t> Harold arrives back in London</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7"/>
                  </a:ext>
                </a:extLst>
              </a:tr>
              <a:tr h="590212">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11 Oct</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King Harold leaves London</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8"/>
                  </a:ext>
                </a:extLst>
              </a:tr>
              <a:tr h="590212">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14 Oct</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400" b="1" dirty="0">
                          <a:highlight>
                            <a:srgbClr val="FFFFFF"/>
                          </a:highlight>
                          <a:latin typeface="Helvetica Neue"/>
                          <a:ea typeface="Helvetica Neue"/>
                          <a:cs typeface="Helvetica Neue"/>
                          <a:sym typeface="Helvetica Neue"/>
                        </a:rPr>
                        <a:t>Battle of Hastings</a:t>
                      </a:r>
                      <a:endParaRPr sz="14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767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algn="ctr">
              <a:buSzPts val="2700"/>
            </a:pPr>
            <a:r>
              <a:rPr lang="en-US" sz="2700" b="1" dirty="0">
                <a:latin typeface="Helvetica Neue"/>
                <a:ea typeface="Helvetica Neue"/>
                <a:cs typeface="Helvetica Neue"/>
                <a:sym typeface="Helvetica Neue"/>
              </a:rPr>
              <a:t>Military Aspects</a:t>
            </a:r>
          </a:p>
        </p:txBody>
      </p:sp>
      <p:graphicFrame>
        <p:nvGraphicFramePr>
          <p:cNvPr id="77" name="Google Shape;77;p15"/>
          <p:cNvGraphicFramePr/>
          <p:nvPr>
            <p:extLst>
              <p:ext uri="{D42A27DB-BD31-4B8C-83A1-F6EECF244321}">
                <p14:modId xmlns:p14="http://schemas.microsoft.com/office/powerpoint/2010/main" val="2819108664"/>
              </p:ext>
            </p:extLst>
          </p:nvPr>
        </p:nvGraphicFramePr>
        <p:xfrm>
          <a:off x="139700" y="8505563"/>
          <a:ext cx="12501775" cy="937896"/>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267644">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501016">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800" dirty="0">
                          <a:latin typeface="Helvetica Neue"/>
                          <a:ea typeface="Helvetica Neue"/>
                          <a:cs typeface="Helvetica Neue"/>
                          <a:sym typeface="Helvetica Neue"/>
                        </a:rPr>
                        <a:t>Mobilise, coronation, Papal</a:t>
                      </a:r>
                      <a:r>
                        <a:rPr lang="en-GB" sz="1800" baseline="0" dirty="0">
                          <a:latin typeface="Helvetica Neue"/>
                          <a:ea typeface="Helvetica Neue"/>
                          <a:cs typeface="Helvetica Neue"/>
                          <a:sym typeface="Helvetica Neue"/>
                        </a:rPr>
                        <a:t> Banner, Holy War, </a:t>
                      </a:r>
                      <a:r>
                        <a:rPr lang="en-GB" sz="1800" baseline="0" dirty="0" err="1">
                          <a:latin typeface="Helvetica Neue"/>
                          <a:ea typeface="Helvetica Neue"/>
                          <a:cs typeface="Helvetica Neue"/>
                          <a:sym typeface="Helvetica Neue"/>
                        </a:rPr>
                        <a:t>fyrd</a:t>
                      </a:r>
                      <a:endParaRPr sz="1800" dirty="0">
                        <a:latin typeface="Helvetica Neue"/>
                        <a:ea typeface="Helvetica Neue"/>
                        <a:cs typeface="Helvetica Neue"/>
                        <a:sym typeface="Helvetica Neue"/>
                      </a:endParaRP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8" name="Google Shape;78;p15"/>
          <p:cNvGraphicFramePr/>
          <p:nvPr>
            <p:extLst>
              <p:ext uri="{D42A27DB-BD31-4B8C-83A1-F6EECF244321}">
                <p14:modId xmlns:p14="http://schemas.microsoft.com/office/powerpoint/2010/main" val="588810148"/>
              </p:ext>
            </p:extLst>
          </p:nvPr>
        </p:nvGraphicFramePr>
        <p:xfrm>
          <a:off x="250062" y="2353088"/>
          <a:ext cx="12504675" cy="1073787"/>
        </p:xfrm>
        <a:graphic>
          <a:graphicData uri="http://schemas.openxmlformats.org/drawingml/2006/table">
            <a:tbl>
              <a:tblPr firstRow="1">
                <a:noFill/>
                <a:tableStyleId>{ECCC51FD-DFF0-4B96-BED9-4D900FAB46A3}</a:tableStyleId>
              </a:tblPr>
              <a:tblGrid>
                <a:gridCol w="12504675">
                  <a:extLst>
                    <a:ext uri="{9D8B030D-6E8A-4147-A177-3AD203B41FA5}">
                      <a16:colId xmlns:a16="http://schemas.microsoft.com/office/drawing/2014/main" val="20000"/>
                    </a:ext>
                  </a:extLst>
                </a:gridCol>
              </a:tblGrid>
              <a:tr h="3437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b="1" dirty="0">
                          <a:solidFill>
                            <a:srgbClr val="FFFFFF"/>
                          </a:solidFill>
                          <a:latin typeface="Helvetica"/>
                          <a:ea typeface="Helvetica"/>
                          <a:cs typeface="Helvetica"/>
                          <a:sym typeface="Helvetica"/>
                        </a:rPr>
                        <a:t>8 Mark Explain the importance</a:t>
                      </a:r>
                    </a:p>
                  </a:txBody>
                  <a:tcPr marL="50800" marR="50800" marT="50800" marB="5080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36907">
                <a:tc>
                  <a:txBody>
                    <a:bodyPr/>
                    <a:lstStyle/>
                    <a:p>
                      <a:pPr marL="0" lvl="0" indent="0" algn="l" rtl="0">
                        <a:spcBef>
                          <a:spcPts val="0"/>
                        </a:spcBef>
                        <a:spcAft>
                          <a:spcPts val="0"/>
                        </a:spcAft>
                        <a:buNone/>
                      </a:pPr>
                      <a:r>
                        <a:rPr lang="en-GB" sz="2000" dirty="0"/>
                        <a:t>Explain what was important about William’s preparations for the</a:t>
                      </a:r>
                      <a:r>
                        <a:rPr lang="en-GB" sz="2000" baseline="0" dirty="0"/>
                        <a:t> invasion.</a:t>
                      </a:r>
                      <a:endParaRPr sz="2000" dirty="0"/>
                    </a:p>
                  </a:txBody>
                  <a:tcPr marL="91425" marR="95250"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583204584"/>
              </p:ext>
            </p:extLst>
          </p:nvPr>
        </p:nvGraphicFramePr>
        <p:xfrm>
          <a:off x="246781" y="1212843"/>
          <a:ext cx="12490675" cy="969243"/>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331244">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200" dirty="0"/>
                        <a:t>Exam Practice</a:t>
                      </a:r>
                      <a:endParaRPr sz="14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532363">
                <a:tc>
                  <a:txBody>
                    <a:bodyPr/>
                    <a:lstStyle/>
                    <a:p>
                      <a:pPr marL="0" marR="0" lvl="0" indent="0" algn="l" rtl="0">
                        <a:lnSpc>
                          <a:spcPct val="100000"/>
                        </a:lnSpc>
                        <a:spcBef>
                          <a:spcPts val="0"/>
                        </a:spcBef>
                        <a:spcAft>
                          <a:spcPts val="0"/>
                        </a:spcAft>
                        <a:buClr>
                          <a:srgbClr val="000000"/>
                        </a:buClr>
                        <a:buSzPts val="900"/>
                        <a:buFont typeface="Helvetica Neue"/>
                        <a:buNone/>
                      </a:pPr>
                      <a:r>
                        <a:rPr lang="en-GB" sz="1600" dirty="0">
                          <a:latin typeface="Helvetica Neue"/>
                          <a:ea typeface="Helvetica Neue"/>
                          <a:cs typeface="Helvetica Neue"/>
                          <a:sym typeface="Helvetica Neue"/>
                        </a:rPr>
                        <a:t>Use the information to answer the following exam questions. Make sure</a:t>
                      </a:r>
                      <a:r>
                        <a:rPr lang="en-GB" sz="1600" baseline="0" dirty="0">
                          <a:latin typeface="Helvetica Neue"/>
                          <a:ea typeface="Helvetica Neue"/>
                          <a:cs typeface="Helvetica Neue"/>
                          <a:sym typeface="Helvetica Neue"/>
                        </a:rPr>
                        <a:t> you use the ‘Key Vocabulary/Terms’ in your answers.</a:t>
                      </a:r>
                      <a:endParaRPr sz="16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1" name="Google Shape;81;p15"/>
          <p:cNvGraphicFramePr/>
          <p:nvPr>
            <p:extLst>
              <p:ext uri="{D42A27DB-BD31-4B8C-83A1-F6EECF244321}">
                <p14:modId xmlns:p14="http://schemas.microsoft.com/office/powerpoint/2010/main" val="3634388301"/>
              </p:ext>
            </p:extLst>
          </p:nvPr>
        </p:nvGraphicFramePr>
        <p:xfrm>
          <a:off x="257113" y="3666082"/>
          <a:ext cx="6410388" cy="2106068"/>
        </p:xfrm>
        <a:graphic>
          <a:graphicData uri="http://schemas.openxmlformats.org/drawingml/2006/table">
            <a:tbl>
              <a:tblPr firstRow="1">
                <a:noFill/>
                <a:tableStyleId>{852B4E0E-E1B5-4763-9CB3-ECF953B0035A}</a:tableStyleId>
              </a:tblPr>
              <a:tblGrid>
                <a:gridCol w="6410388">
                  <a:extLst>
                    <a:ext uri="{9D8B030D-6E8A-4147-A177-3AD203B41FA5}">
                      <a16:colId xmlns:a16="http://schemas.microsoft.com/office/drawing/2014/main" val="20000"/>
                    </a:ext>
                  </a:extLst>
                </a:gridCol>
              </a:tblGrid>
              <a:tr h="500002">
                <a:tc>
                  <a:txBody>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Helvetica Neue Light"/>
                        <a:buNone/>
                        <a:tabLst/>
                        <a:defRPr/>
                      </a:pPr>
                      <a:r>
                        <a:rPr lang="en-GB" sz="2200" u="none" strike="noStrike" cap="none" dirty="0"/>
                        <a:t>8 Mark</a:t>
                      </a:r>
                      <a:r>
                        <a:rPr lang="en-GB" sz="2200" u="none" strike="noStrike" cap="none" baseline="0" dirty="0"/>
                        <a:t> How convincing</a:t>
                      </a:r>
                      <a:endParaRPr lang="en-GB" sz="22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1606066">
                <a:tc>
                  <a:txBody>
                    <a:bodyPr/>
                    <a:lstStyle/>
                    <a:p>
                      <a:pPr marL="0" marR="0" lvl="0" indent="0" algn="l" rtl="0">
                        <a:lnSpc>
                          <a:spcPct val="100000"/>
                        </a:lnSpc>
                        <a:spcBef>
                          <a:spcPts val="0"/>
                        </a:spcBef>
                        <a:spcAft>
                          <a:spcPts val="0"/>
                        </a:spcAft>
                        <a:buClr>
                          <a:srgbClr val="000000"/>
                        </a:buClr>
                        <a:buSzPts val="800"/>
                        <a:buFont typeface="Helvetica Neue"/>
                        <a:buNone/>
                      </a:pPr>
                      <a:r>
                        <a:rPr lang="en-GB" sz="2200" dirty="0">
                          <a:latin typeface="Helvetica Neue"/>
                          <a:ea typeface="Helvetica Neue"/>
                          <a:cs typeface="Helvetica Neue"/>
                          <a:sym typeface="Helvetica Neue"/>
                        </a:rPr>
                        <a:t>How convincing is Interpretation</a:t>
                      </a:r>
                      <a:r>
                        <a:rPr lang="en-GB" sz="2200" baseline="0" dirty="0">
                          <a:latin typeface="Helvetica Neue"/>
                          <a:ea typeface="Helvetica Neue"/>
                          <a:cs typeface="Helvetica Neue"/>
                          <a:sym typeface="Helvetica Neue"/>
                        </a:rPr>
                        <a:t> B about the Battle of Stamford Bridge? Explain your answer using Interpretation B and your contextual knowledge.</a:t>
                      </a:r>
                      <a:endParaRPr sz="2200"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1" name="Google Shape;81;p15"/>
          <p:cNvGraphicFramePr/>
          <p:nvPr>
            <p:extLst>
              <p:ext uri="{D42A27DB-BD31-4B8C-83A1-F6EECF244321}">
                <p14:modId xmlns:p14="http://schemas.microsoft.com/office/powerpoint/2010/main" val="463872946"/>
              </p:ext>
            </p:extLst>
          </p:nvPr>
        </p:nvGraphicFramePr>
        <p:xfrm>
          <a:off x="232667" y="6009232"/>
          <a:ext cx="6410388" cy="2106068"/>
        </p:xfrm>
        <a:graphic>
          <a:graphicData uri="http://schemas.openxmlformats.org/drawingml/2006/table">
            <a:tbl>
              <a:tblPr firstRow="1">
                <a:noFill/>
                <a:tableStyleId>{852B4E0E-E1B5-4763-9CB3-ECF953B0035A}</a:tableStyleId>
              </a:tblPr>
              <a:tblGrid>
                <a:gridCol w="6410388">
                  <a:extLst>
                    <a:ext uri="{9D8B030D-6E8A-4147-A177-3AD203B41FA5}">
                      <a16:colId xmlns:a16="http://schemas.microsoft.com/office/drawing/2014/main" val="20000"/>
                    </a:ext>
                  </a:extLst>
                </a:gridCol>
              </a:tblGrid>
              <a:tr h="500002">
                <a:tc>
                  <a:txBody>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Helvetica Neue Light"/>
                        <a:buNone/>
                        <a:tabLst/>
                        <a:defRPr/>
                      </a:pPr>
                      <a:r>
                        <a:rPr lang="en-GB" sz="2200" u="none" strike="noStrike" cap="none" dirty="0"/>
                        <a:t>Study Tip</a:t>
                      </a:r>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1606066">
                <a:tc>
                  <a:txBody>
                    <a:bodyPr/>
                    <a:lstStyle/>
                    <a:p>
                      <a:pPr marL="0" marR="0" lvl="0" indent="0" algn="l" rtl="0">
                        <a:lnSpc>
                          <a:spcPct val="100000"/>
                        </a:lnSpc>
                        <a:spcBef>
                          <a:spcPts val="0"/>
                        </a:spcBef>
                        <a:spcAft>
                          <a:spcPts val="0"/>
                        </a:spcAft>
                        <a:buClr>
                          <a:srgbClr val="000000"/>
                        </a:buClr>
                        <a:buSzPts val="800"/>
                        <a:buFont typeface="Helvetica Neue"/>
                        <a:buNone/>
                      </a:pPr>
                      <a:r>
                        <a:rPr lang="en-GB" sz="2200" dirty="0">
                          <a:latin typeface="Helvetica Neue"/>
                          <a:ea typeface="Helvetica Neue"/>
                          <a:cs typeface="Helvetica Neue"/>
                          <a:sym typeface="Helvetica Neue"/>
                        </a:rPr>
                        <a:t>Consider the organisation of troops, the main events, and the outcome. How is the interpretation convincing when you judge it against what you know?</a:t>
                      </a:r>
                      <a:endParaRPr sz="2200"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26" name="Picture 2" descr="C:\Users\ddavies\AppData\Local\Microsoft\Windows\Temporary Internet Files\Content.Outlook\LWJF558O\file-1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764" y="3619499"/>
            <a:ext cx="5840085"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8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Battle of Hastings</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2952184060"/>
              </p:ext>
            </p:extLst>
          </p:nvPr>
        </p:nvGraphicFramePr>
        <p:xfrm>
          <a:off x="246769" y="8393163"/>
          <a:ext cx="12501775" cy="1258875"/>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552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803625">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Mercenary, </a:t>
                      </a:r>
                      <a:r>
                        <a:rPr lang="en-GB" sz="1800" dirty="0" err="1">
                          <a:latin typeface="Helvetica Neue"/>
                          <a:ea typeface="Helvetica Neue"/>
                          <a:cs typeface="Helvetica Neue"/>
                          <a:sym typeface="Helvetica Neue"/>
                        </a:rPr>
                        <a:t>thegn</a:t>
                      </a:r>
                      <a:r>
                        <a:rPr lang="en-GB" sz="1800" dirty="0">
                          <a:latin typeface="Helvetica Neue"/>
                          <a:ea typeface="Helvetica Neue"/>
                          <a:cs typeface="Helvetica Neue"/>
                          <a:sym typeface="Helvetica Neue"/>
                        </a:rPr>
                        <a:t>, shield wall, feigned retreat</a:t>
                      </a:r>
                      <a:endParaRPr sz="18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2431934696"/>
              </p:ext>
            </p:extLst>
          </p:nvPr>
        </p:nvGraphicFramePr>
        <p:xfrm>
          <a:off x="7791450" y="5010138"/>
          <a:ext cx="4860400" cy="3314712"/>
        </p:xfrm>
        <a:graphic>
          <a:graphicData uri="http://schemas.openxmlformats.org/drawingml/2006/table">
            <a:tbl>
              <a:tblPr firstRow="1">
                <a:noFill/>
                <a:tableStyleId>{ECCC51FD-DFF0-4B96-BED9-4D900FAB46A3}</a:tableStyleId>
              </a:tblPr>
              <a:tblGrid>
                <a:gridCol w="4860400">
                  <a:extLst>
                    <a:ext uri="{9D8B030D-6E8A-4147-A177-3AD203B41FA5}">
                      <a16:colId xmlns:a16="http://schemas.microsoft.com/office/drawing/2014/main" val="20000"/>
                    </a:ext>
                  </a:extLst>
                </a:gridCol>
              </a:tblGrid>
              <a:tr h="524406">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Why William won the battle</a:t>
                      </a:r>
                      <a:endParaRPr sz="22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2790306">
                <a:tc>
                  <a:txBody>
                    <a:bodyPr/>
                    <a:lstStyle/>
                    <a:p>
                      <a:pPr marL="0" marR="139700" lvl="0" indent="0" algn="l" rtl="0">
                        <a:lnSpc>
                          <a:spcPct val="115000"/>
                        </a:lnSpc>
                        <a:spcBef>
                          <a:spcPts val="0"/>
                        </a:spcBef>
                        <a:spcAft>
                          <a:spcPts val="0"/>
                        </a:spcAft>
                        <a:buNone/>
                      </a:pPr>
                      <a:r>
                        <a:rPr lang="en-GB" sz="1600" dirty="0">
                          <a:solidFill>
                            <a:schemeClr val="accent6"/>
                          </a:solidFill>
                          <a:latin typeface="Helvetica Neue"/>
                          <a:ea typeface="Helvetica Neue"/>
                          <a:cs typeface="Helvetica Neue"/>
                          <a:sym typeface="Helvetica Neue"/>
                        </a:rPr>
                        <a:t>William’s Strengths</a:t>
                      </a:r>
                    </a:p>
                    <a:p>
                      <a:pPr marL="285750" marR="139700" lvl="0" indent="-285750" algn="l" rtl="0">
                        <a:lnSpc>
                          <a:spcPct val="115000"/>
                        </a:lnSpc>
                        <a:spcBef>
                          <a:spcPts val="0"/>
                        </a:spcBef>
                        <a:spcAft>
                          <a:spcPts val="0"/>
                        </a:spcAft>
                        <a:buFont typeface="Wingdings" panose="05000000000000000000" pitchFamily="2" charset="2"/>
                        <a:buChar char="Ø"/>
                      </a:pPr>
                      <a:r>
                        <a:rPr lang="en-GB" sz="1600" dirty="0">
                          <a:latin typeface="Helvetica Neue"/>
                          <a:ea typeface="Helvetica Neue"/>
                          <a:cs typeface="Helvetica Neue"/>
                          <a:sym typeface="Helvetica Neue"/>
                        </a:rPr>
                        <a:t>Highly trained, well prepared and well rested army.</a:t>
                      </a:r>
                    </a:p>
                    <a:p>
                      <a:pPr marL="0" marR="139700" lvl="0" indent="0" algn="l" rtl="0">
                        <a:lnSpc>
                          <a:spcPct val="115000"/>
                        </a:lnSpc>
                        <a:spcBef>
                          <a:spcPts val="0"/>
                        </a:spcBef>
                        <a:spcAft>
                          <a:spcPts val="0"/>
                        </a:spcAft>
                        <a:buNone/>
                      </a:pPr>
                      <a:r>
                        <a:rPr lang="en-GB" sz="1600" dirty="0">
                          <a:solidFill>
                            <a:schemeClr val="accent6"/>
                          </a:solidFill>
                          <a:latin typeface="Helvetica Neue"/>
                          <a:ea typeface="Helvetica Neue"/>
                          <a:cs typeface="Helvetica Neue"/>
                          <a:sym typeface="Helvetica Neue"/>
                        </a:rPr>
                        <a:t>Harold’s Weaknesses</a:t>
                      </a:r>
                    </a:p>
                    <a:p>
                      <a:pPr marL="285750" marR="139700" lvl="0" indent="-285750" algn="l" rtl="0">
                        <a:lnSpc>
                          <a:spcPct val="115000"/>
                        </a:lnSpc>
                        <a:spcBef>
                          <a:spcPts val="0"/>
                        </a:spcBef>
                        <a:spcAft>
                          <a:spcPts val="0"/>
                        </a:spcAft>
                        <a:buFont typeface="Wingdings" panose="05000000000000000000" pitchFamily="2" charset="2"/>
                        <a:buChar char="Ø"/>
                      </a:pPr>
                      <a:r>
                        <a:rPr lang="en-GB" sz="1600" dirty="0">
                          <a:latin typeface="Helvetica Neue"/>
                          <a:ea typeface="Helvetica Neue"/>
                          <a:cs typeface="Helvetica Neue"/>
                          <a:sym typeface="Helvetica Neue"/>
                        </a:rPr>
                        <a:t>Tired and weakened force after previous battles</a:t>
                      </a:r>
                      <a:r>
                        <a:rPr lang="en-GB" sz="1600" baseline="0" dirty="0">
                          <a:latin typeface="Helvetica Neue"/>
                          <a:ea typeface="Helvetica Neue"/>
                          <a:cs typeface="Helvetica Neue"/>
                          <a:sym typeface="Helvetica Neue"/>
                        </a:rPr>
                        <a:t> and a long march.</a:t>
                      </a:r>
                      <a:endParaRPr lang="en-GB" sz="160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600" dirty="0">
                          <a:solidFill>
                            <a:schemeClr val="accent6"/>
                          </a:solidFill>
                          <a:latin typeface="Helvetica Neue"/>
                          <a:ea typeface="Helvetica Neue"/>
                          <a:cs typeface="Helvetica Neue"/>
                          <a:sym typeface="Helvetica Neue"/>
                        </a:rPr>
                        <a:t>Luck</a:t>
                      </a:r>
                    </a:p>
                    <a:p>
                      <a:pPr marL="285750" marR="139700" lvl="0" indent="-285750" algn="l" rtl="0">
                        <a:lnSpc>
                          <a:spcPct val="115000"/>
                        </a:lnSpc>
                        <a:spcBef>
                          <a:spcPts val="0"/>
                        </a:spcBef>
                        <a:spcAft>
                          <a:spcPts val="0"/>
                        </a:spcAft>
                        <a:buFont typeface="Wingdings" panose="05000000000000000000" pitchFamily="2" charset="2"/>
                        <a:buChar char="Ø"/>
                      </a:pPr>
                      <a:r>
                        <a:rPr lang="en-GB" sz="1600" dirty="0">
                          <a:latin typeface="Helvetica Neue"/>
                          <a:ea typeface="Helvetica Neue"/>
                          <a:cs typeface="Helvetica Neue"/>
                          <a:sym typeface="Helvetica Neue"/>
                        </a:rPr>
                        <a:t>Change in weather delaying William tied in with </a:t>
                      </a:r>
                      <a:r>
                        <a:rPr lang="en-GB" sz="1600" dirty="0" err="1">
                          <a:latin typeface="Helvetica Neue"/>
                          <a:ea typeface="Helvetica Neue"/>
                          <a:cs typeface="Helvetica Neue"/>
                          <a:sym typeface="Helvetica Neue"/>
                        </a:rPr>
                        <a:t>Hardrada’s</a:t>
                      </a:r>
                      <a:r>
                        <a:rPr lang="en-GB" sz="1600" dirty="0">
                          <a:latin typeface="Helvetica Neue"/>
                          <a:ea typeface="Helvetica Neue"/>
                          <a:cs typeface="Helvetica Neue"/>
                          <a:sym typeface="Helvetica Neue"/>
                        </a:rPr>
                        <a:t> invasion in the north.</a:t>
                      </a:r>
                      <a:endParaRPr sz="1600" dirty="0">
                        <a:latin typeface="Helvetica Neue"/>
                        <a:ea typeface="Helvetica Neue"/>
                        <a:cs typeface="Helvetica Neue"/>
                        <a:sym typeface="Helvetica Neue"/>
                      </a:endParaRP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563968896"/>
              </p:ext>
            </p:extLst>
          </p:nvPr>
        </p:nvGraphicFramePr>
        <p:xfrm>
          <a:off x="4124618" y="1289038"/>
          <a:ext cx="3495382" cy="6864362"/>
        </p:xfrm>
        <a:graphic>
          <a:graphicData uri="http://schemas.openxmlformats.org/drawingml/2006/table">
            <a:tbl>
              <a:tblPr firstRow="1">
                <a:noFill/>
                <a:tableStyleId>{852B4E0E-E1B5-4763-9CB3-ECF953B0035A}</a:tableStyleId>
              </a:tblPr>
              <a:tblGrid>
                <a:gridCol w="3495382">
                  <a:extLst>
                    <a:ext uri="{9D8B030D-6E8A-4147-A177-3AD203B41FA5}">
                      <a16:colId xmlns:a16="http://schemas.microsoft.com/office/drawing/2014/main" val="20000"/>
                    </a:ext>
                  </a:extLst>
                </a:gridCol>
              </a:tblGrid>
              <a:tr h="427075">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Who was more prepared?</a:t>
                      </a:r>
                      <a:endParaRPr sz="20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6437287">
                <a:tc>
                  <a:txBody>
                    <a:bodyPr/>
                    <a:lstStyle/>
                    <a:p>
                      <a:pPr marL="0" marR="0" lvl="0" indent="0" algn="l" rtl="0">
                        <a:lnSpc>
                          <a:spcPct val="100000"/>
                        </a:lnSpc>
                        <a:spcBef>
                          <a:spcPts val="0"/>
                        </a:spcBef>
                        <a:spcAft>
                          <a:spcPts val="0"/>
                        </a:spcAft>
                        <a:buClr>
                          <a:srgbClr val="000000"/>
                        </a:buClr>
                        <a:buSzPts val="800"/>
                        <a:buFont typeface="Helvetica Neue"/>
                        <a:buNone/>
                      </a:pPr>
                      <a:endParaRPr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7" name="Google Shape;67;p14"/>
          <p:cNvGraphicFramePr/>
          <p:nvPr>
            <p:extLst>
              <p:ext uri="{D42A27DB-BD31-4B8C-83A1-F6EECF244321}">
                <p14:modId xmlns:p14="http://schemas.microsoft.com/office/powerpoint/2010/main" val="89360792"/>
              </p:ext>
            </p:extLst>
          </p:nvPr>
        </p:nvGraphicFramePr>
        <p:xfrm>
          <a:off x="7772400" y="1355230"/>
          <a:ext cx="4874931" cy="3586480"/>
        </p:xfrm>
        <a:graphic>
          <a:graphicData uri="http://schemas.openxmlformats.org/drawingml/2006/table">
            <a:tbl>
              <a:tblPr firstRow="1">
                <a:noFill/>
                <a:tableStyleId>{852B4E0E-E1B5-4763-9CB3-ECF953B0035A}</a:tableStyleId>
              </a:tblPr>
              <a:tblGrid>
                <a:gridCol w="4874931">
                  <a:extLst>
                    <a:ext uri="{9D8B030D-6E8A-4147-A177-3AD203B41FA5}">
                      <a16:colId xmlns:a16="http://schemas.microsoft.com/office/drawing/2014/main" val="20000"/>
                    </a:ext>
                  </a:extLst>
                </a:gridCol>
              </a:tblGrid>
              <a:tr h="24497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800" u="none" strike="noStrike" cap="none" dirty="0"/>
                        <a:t>The Events of the Battle</a:t>
                      </a:r>
                      <a:endParaRPr sz="18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2900022">
                <a:tc>
                  <a:txBody>
                    <a:bodyPr/>
                    <a:lstStyle/>
                    <a:p>
                      <a:pPr marL="0" marR="0" lvl="0" indent="0" algn="l" rtl="0">
                        <a:lnSpc>
                          <a:spcPct val="100000"/>
                        </a:lnSpc>
                        <a:spcBef>
                          <a:spcPts val="0"/>
                        </a:spcBef>
                        <a:spcAft>
                          <a:spcPts val="0"/>
                        </a:spcAft>
                        <a:buClr>
                          <a:srgbClr val="000000"/>
                        </a:buClr>
                        <a:buSzPts val="900"/>
                        <a:buFont typeface="Helvetica Neue"/>
                        <a:buNone/>
                      </a:pPr>
                      <a:r>
                        <a:rPr lang="en-US" sz="1200" dirty="0">
                          <a:latin typeface="Helvetica Neue"/>
                          <a:ea typeface="Helvetica Neue"/>
                          <a:cs typeface="Helvetica Neue"/>
                          <a:sym typeface="Helvetica Neue"/>
                        </a:rPr>
                        <a:t>Began</a:t>
                      </a:r>
                      <a:r>
                        <a:rPr lang="en-US" sz="1200" baseline="0" dirty="0">
                          <a:latin typeface="Helvetica Neue"/>
                          <a:ea typeface="Helvetica Neue"/>
                          <a:cs typeface="Helvetica Neue"/>
                          <a:sym typeface="Helvetica Neue"/>
                        </a:rPr>
                        <a:t> at 9am with a volley of arrows from the Norman archers. This proved ineffective as they were shooting uphill. Norman infantry then charged but were repulsed by the very effective Anglo-Saxon </a:t>
                      </a:r>
                      <a:r>
                        <a:rPr lang="en-US" sz="1200" baseline="0" dirty="0">
                          <a:solidFill>
                            <a:schemeClr val="accent5"/>
                          </a:solidFill>
                          <a:latin typeface="Helvetica Neue"/>
                          <a:ea typeface="Helvetica Neue"/>
                          <a:cs typeface="Helvetica Neue"/>
                          <a:sym typeface="Helvetica Neue"/>
                        </a:rPr>
                        <a:t>shield wall</a:t>
                      </a:r>
                      <a:r>
                        <a:rPr lang="en-US" sz="1200" baseline="0" dirty="0">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000000"/>
                        </a:buClr>
                        <a:buSzPts val="900"/>
                        <a:buFont typeface="Helvetica Neue"/>
                        <a:buNone/>
                      </a:pPr>
                      <a:endParaRPr lang="en-US"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sz="1200" baseline="0" dirty="0">
                          <a:latin typeface="Helvetica Neue"/>
                          <a:ea typeface="Helvetica Neue"/>
                          <a:cs typeface="Helvetica Neue"/>
                          <a:sym typeface="Helvetica Neue"/>
                        </a:rPr>
                        <a:t>Some Normans began to run away and the </a:t>
                      </a:r>
                      <a:r>
                        <a:rPr lang="en-US" sz="1200" baseline="0" dirty="0" err="1">
                          <a:latin typeface="Helvetica Neue"/>
                          <a:ea typeface="Helvetica Neue"/>
                          <a:cs typeface="Helvetica Neue"/>
                          <a:sym typeface="Helvetica Neue"/>
                        </a:rPr>
                        <a:t>fyrd</a:t>
                      </a:r>
                      <a:r>
                        <a:rPr lang="en-US" sz="1200" baseline="0" dirty="0">
                          <a:latin typeface="Helvetica Neue"/>
                          <a:ea typeface="Helvetica Neue"/>
                          <a:cs typeface="Helvetica Neue"/>
                          <a:sym typeface="Helvetica Neue"/>
                        </a:rPr>
                        <a:t> began to chase after them leaving their safe position on the hill. These men were easy targets for Norman cavalry and so the n=Normans used this trick (</a:t>
                      </a:r>
                      <a:r>
                        <a:rPr lang="en-US" sz="1200" baseline="0" dirty="0">
                          <a:solidFill>
                            <a:schemeClr val="accent5"/>
                          </a:solidFill>
                          <a:latin typeface="Helvetica Neue"/>
                          <a:ea typeface="Helvetica Neue"/>
                          <a:cs typeface="Helvetica Neue"/>
                          <a:sym typeface="Helvetica Neue"/>
                        </a:rPr>
                        <a:t>feigned retreat</a:t>
                      </a:r>
                      <a:r>
                        <a:rPr lang="en-US" sz="1200" baseline="0" dirty="0">
                          <a:latin typeface="Helvetica Neue"/>
                          <a:ea typeface="Helvetica Neue"/>
                          <a:cs typeface="Helvetica Neue"/>
                          <a:sym typeface="Helvetica Neue"/>
                        </a:rPr>
                        <a:t>) to drain numbers from the shield wall.</a:t>
                      </a:r>
                    </a:p>
                    <a:p>
                      <a:pPr marL="0" marR="0" lvl="0" indent="0" algn="l" rtl="0">
                        <a:lnSpc>
                          <a:spcPct val="100000"/>
                        </a:lnSpc>
                        <a:spcBef>
                          <a:spcPts val="0"/>
                        </a:spcBef>
                        <a:spcAft>
                          <a:spcPts val="0"/>
                        </a:spcAft>
                        <a:buClr>
                          <a:srgbClr val="000000"/>
                        </a:buClr>
                        <a:buSzPts val="900"/>
                        <a:buFont typeface="Helvetica Neue"/>
                        <a:buNone/>
                      </a:pPr>
                      <a:endParaRPr lang="en-US"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sz="1200" baseline="0" dirty="0">
                          <a:latin typeface="Helvetica Neue"/>
                          <a:ea typeface="Helvetica Neue"/>
                          <a:cs typeface="Helvetica Neue"/>
                          <a:sym typeface="Helvetica Neue"/>
                        </a:rPr>
                        <a:t>Norman cavalry then charged in, after midday, which led to heavy casualties on both sides. The feigned retreat tactic was sued again and ate away at the shield wall.</a:t>
                      </a:r>
                    </a:p>
                    <a:p>
                      <a:pPr marL="0" marR="0" lvl="0" indent="0" algn="l" rtl="0">
                        <a:lnSpc>
                          <a:spcPct val="100000"/>
                        </a:lnSpc>
                        <a:spcBef>
                          <a:spcPts val="0"/>
                        </a:spcBef>
                        <a:spcAft>
                          <a:spcPts val="0"/>
                        </a:spcAft>
                        <a:buClr>
                          <a:srgbClr val="000000"/>
                        </a:buClr>
                        <a:buSzPts val="900"/>
                        <a:buFont typeface="Helvetica Neue"/>
                        <a:buNone/>
                      </a:pPr>
                      <a:endParaRPr lang="en-US" sz="1200" baseline="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Helvetica Neue"/>
                        <a:buNone/>
                      </a:pPr>
                      <a:r>
                        <a:rPr lang="en-US" sz="1200" baseline="0" dirty="0">
                          <a:latin typeface="Helvetica Neue"/>
                          <a:ea typeface="Helvetica Neue"/>
                          <a:cs typeface="Helvetica Neue"/>
                          <a:sym typeface="Helvetica Neue"/>
                        </a:rPr>
                        <a:t>By 4pm, the Normans began to break through the side of the shield wall and it was at this time that Harold was killed. With this, the Anglo-Saxon </a:t>
                      </a:r>
                      <a:r>
                        <a:rPr lang="en-US" sz="1200" baseline="0" dirty="0" err="1">
                          <a:latin typeface="Helvetica Neue"/>
                          <a:ea typeface="Helvetica Neue"/>
                          <a:cs typeface="Helvetica Neue"/>
                          <a:sym typeface="Helvetica Neue"/>
                        </a:rPr>
                        <a:t>fyrd</a:t>
                      </a:r>
                      <a:r>
                        <a:rPr lang="en-US" sz="1200" baseline="0" dirty="0">
                          <a:latin typeface="Helvetica Neue"/>
                          <a:ea typeface="Helvetica Neue"/>
                          <a:cs typeface="Helvetica Neue"/>
                          <a:sym typeface="Helvetica Neue"/>
                        </a:rPr>
                        <a:t> broke ranks and fled.</a:t>
                      </a:r>
                      <a:endParaRPr sz="12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8" name="Google Shape;68;p14"/>
          <p:cNvGraphicFramePr/>
          <p:nvPr>
            <p:extLst>
              <p:ext uri="{D42A27DB-BD31-4B8C-83A1-F6EECF244321}">
                <p14:modId xmlns:p14="http://schemas.microsoft.com/office/powerpoint/2010/main" val="3014105763"/>
              </p:ext>
            </p:extLst>
          </p:nvPr>
        </p:nvGraphicFramePr>
        <p:xfrm>
          <a:off x="232667" y="1314449"/>
          <a:ext cx="3786883" cy="6984148"/>
        </p:xfrm>
        <a:graphic>
          <a:graphicData uri="http://schemas.openxmlformats.org/drawingml/2006/table">
            <a:tbl>
              <a:tblPr firstRow="1">
                <a:noFill/>
                <a:tableStyleId>{852B4E0E-E1B5-4763-9CB3-ECF953B0035A}</a:tableStyleId>
              </a:tblPr>
              <a:tblGrid>
                <a:gridCol w="1236043">
                  <a:extLst>
                    <a:ext uri="{9D8B030D-6E8A-4147-A177-3AD203B41FA5}">
                      <a16:colId xmlns:a16="http://schemas.microsoft.com/office/drawing/2014/main" val="20000"/>
                    </a:ext>
                  </a:extLst>
                </a:gridCol>
                <a:gridCol w="2550840">
                  <a:extLst>
                    <a:ext uri="{9D8B030D-6E8A-4147-A177-3AD203B41FA5}">
                      <a16:colId xmlns:a16="http://schemas.microsoft.com/office/drawing/2014/main" val="20001"/>
                    </a:ext>
                  </a:extLst>
                </a:gridCol>
              </a:tblGrid>
              <a:tr h="674380">
                <a:tc gridSpan="2">
                  <a:txBody>
                    <a:bodyPr/>
                    <a:lstStyle/>
                    <a:p>
                      <a:pPr marL="0" lvl="0" indent="0" algn="ctr" rtl="0">
                        <a:spcBef>
                          <a:spcPts val="0"/>
                        </a:spcBef>
                        <a:spcAft>
                          <a:spcPts val="0"/>
                        </a:spcAft>
                        <a:buNone/>
                      </a:pPr>
                      <a:r>
                        <a:rPr lang="en-US" sz="2200" b="1" dirty="0">
                          <a:solidFill>
                            <a:srgbClr val="FFFFFF"/>
                          </a:solidFill>
                          <a:latin typeface="Helvetica"/>
                          <a:ea typeface="Helvetica"/>
                          <a:cs typeface="Helvetica"/>
                          <a:sym typeface="Helvetica"/>
                        </a:rPr>
                        <a:t>Key dates</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rgbClr val="00882B"/>
                      </a:solidFill>
                      <a:prstDash val="solid"/>
                      <a:round/>
                      <a:headEnd type="none" w="sm" len="sm"/>
                      <a:tailEnd type="none" w="sm" len="sm"/>
                    </a:lnL>
                    <a:lnR w="38100" cap="flat" cmpd="sng">
                      <a:solidFill>
                        <a:srgbClr val="00882B"/>
                      </a:solidFill>
                      <a:prstDash val="solid"/>
                      <a:round/>
                      <a:headEnd type="none" w="sm" len="sm"/>
                      <a:tailEnd type="none" w="sm" len="sm"/>
                    </a:lnR>
                    <a:lnT w="38100"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solidFill>
                      <a:srgbClr val="00882B"/>
                    </a:solidFill>
                  </a:tcPr>
                </a:tc>
                <a:tc hMerge="1">
                  <a:txBody>
                    <a:bodyPr/>
                    <a:lstStyle/>
                    <a:p>
                      <a:endParaRPr lang="en-US"/>
                    </a:p>
                  </a:txBody>
                  <a:tcPr/>
                </a:tc>
                <a:extLst>
                  <a:ext uri="{0D108BD9-81ED-4DB2-BD59-A6C34878D82A}">
                    <a16:rowId xmlns:a16="http://schemas.microsoft.com/office/drawing/2014/main" val="10000"/>
                  </a:ext>
                </a:extLst>
              </a:tr>
              <a:tr h="1020053">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11 Aug</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William ready to launch an invasion from Normandy</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1"/>
                  </a:ext>
                </a:extLst>
              </a:tr>
              <a:tr h="1020053">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28 Sept</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William lands at </a:t>
                      </a:r>
                      <a:r>
                        <a:rPr lang="en-GB" sz="1600" b="1" dirty="0" err="1">
                          <a:highlight>
                            <a:srgbClr val="FFFFFF"/>
                          </a:highlight>
                          <a:latin typeface="Helvetica Neue"/>
                          <a:ea typeface="Helvetica Neue"/>
                          <a:cs typeface="Helvetica Neue"/>
                          <a:sym typeface="Helvetica Neue"/>
                        </a:rPr>
                        <a:t>Pevensey</a:t>
                      </a:r>
                      <a:r>
                        <a:rPr lang="en-GB" sz="1600" b="1" dirty="0">
                          <a:highlight>
                            <a:srgbClr val="FFFFFF"/>
                          </a:highlight>
                          <a:latin typeface="Helvetica Neue"/>
                          <a:ea typeface="Helvetica Neue"/>
                          <a:cs typeface="Helvetica Neue"/>
                          <a:sym typeface="Helvetica Neue"/>
                        </a:rPr>
                        <a:t>; King Harold marches</a:t>
                      </a:r>
                      <a:r>
                        <a:rPr lang="en-GB" sz="1600" b="1" baseline="0" dirty="0">
                          <a:highlight>
                            <a:srgbClr val="FFFFFF"/>
                          </a:highlight>
                          <a:latin typeface="Helvetica Neue"/>
                          <a:ea typeface="Helvetica Neue"/>
                          <a:cs typeface="Helvetica Neue"/>
                          <a:sym typeface="Helvetica Neue"/>
                        </a:rPr>
                        <a:t> south</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2"/>
                  </a:ext>
                </a:extLst>
              </a:tr>
              <a:tr h="1398804">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6 Oct</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King Harold and the remnants of his army reach London</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3"/>
                  </a:ext>
                </a:extLst>
              </a:tr>
              <a:tr h="1777555">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11 Oct</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King Harold leaves London, choosing</a:t>
                      </a:r>
                      <a:r>
                        <a:rPr lang="en-GB" sz="1600" b="1" baseline="0" dirty="0">
                          <a:highlight>
                            <a:srgbClr val="FFFFFF"/>
                          </a:highlight>
                          <a:latin typeface="Helvetica Neue"/>
                          <a:ea typeface="Helvetica Neue"/>
                          <a:cs typeface="Helvetica Neue"/>
                          <a:sym typeface="Helvetica Neue"/>
                        </a:rPr>
                        <a:t> not to wait for 30,000 reinforcements, and marches to meet William</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4"/>
                  </a:ext>
                </a:extLst>
              </a:tr>
              <a:tr h="1020053">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13 Oct</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King Harold reaches the South Downs</a:t>
                      </a:r>
                      <a:endParaRPr sz="16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83060993"/>
              </p:ext>
            </p:extLst>
          </p:nvPr>
        </p:nvGraphicFramePr>
        <p:xfrm>
          <a:off x="4210048" y="1758244"/>
          <a:ext cx="3350952" cy="6258705"/>
        </p:xfrm>
        <a:graphic>
          <a:graphicData uri="http://schemas.openxmlformats.org/drawingml/2006/table">
            <a:tbl>
              <a:tblPr firstRow="1" bandRow="1">
                <a:tableStyleId>{5940675A-B579-460E-94D1-54222C63F5DA}</a:tableStyleId>
              </a:tblPr>
              <a:tblGrid>
                <a:gridCol w="1116984">
                  <a:extLst>
                    <a:ext uri="{9D8B030D-6E8A-4147-A177-3AD203B41FA5}">
                      <a16:colId xmlns:a16="http://schemas.microsoft.com/office/drawing/2014/main" val="20000"/>
                    </a:ext>
                  </a:extLst>
                </a:gridCol>
                <a:gridCol w="1116984">
                  <a:extLst>
                    <a:ext uri="{9D8B030D-6E8A-4147-A177-3AD203B41FA5}">
                      <a16:colId xmlns:a16="http://schemas.microsoft.com/office/drawing/2014/main" val="20001"/>
                    </a:ext>
                  </a:extLst>
                </a:gridCol>
                <a:gridCol w="1116984">
                  <a:extLst>
                    <a:ext uri="{9D8B030D-6E8A-4147-A177-3AD203B41FA5}">
                      <a16:colId xmlns:a16="http://schemas.microsoft.com/office/drawing/2014/main" val="20002"/>
                    </a:ext>
                  </a:extLst>
                </a:gridCol>
              </a:tblGrid>
              <a:tr h="685095">
                <a:tc>
                  <a:txBody>
                    <a:bodyPr/>
                    <a:lstStyle/>
                    <a:p>
                      <a:pPr algn="ctr"/>
                      <a:endParaRPr lang="en-GB" b="1" dirty="0">
                        <a:latin typeface="Helvetica Neue" charset="0"/>
                      </a:endParaRPr>
                    </a:p>
                  </a:txBody>
                  <a:tcPr/>
                </a:tc>
                <a:tc>
                  <a:txBody>
                    <a:bodyPr/>
                    <a:lstStyle/>
                    <a:p>
                      <a:pPr algn="ctr"/>
                      <a:r>
                        <a:rPr lang="en-GB" b="1" dirty="0">
                          <a:latin typeface="Helvetica Neue" charset="0"/>
                        </a:rPr>
                        <a:t>The Anglo-Saxons</a:t>
                      </a:r>
                    </a:p>
                  </a:txBody>
                  <a:tcPr/>
                </a:tc>
                <a:tc>
                  <a:txBody>
                    <a:bodyPr/>
                    <a:lstStyle/>
                    <a:p>
                      <a:pPr algn="ctr"/>
                      <a:r>
                        <a:rPr lang="en-GB" b="1" dirty="0">
                          <a:latin typeface="Helvetica Neue" charset="0"/>
                        </a:rPr>
                        <a:t>The Normans</a:t>
                      </a:r>
                    </a:p>
                  </a:txBody>
                  <a:tcPr/>
                </a:tc>
                <a:extLst>
                  <a:ext uri="{0D108BD9-81ED-4DB2-BD59-A6C34878D82A}">
                    <a16:rowId xmlns:a16="http://schemas.microsoft.com/office/drawing/2014/main" val="10000"/>
                  </a:ext>
                </a:extLst>
              </a:tr>
              <a:tr h="685095">
                <a:tc>
                  <a:txBody>
                    <a:bodyPr/>
                    <a:lstStyle/>
                    <a:p>
                      <a:r>
                        <a:rPr lang="en-GB" b="1" dirty="0">
                          <a:latin typeface="Helvetica Neue" charset="0"/>
                        </a:rPr>
                        <a:t>Type/size of army</a:t>
                      </a:r>
                    </a:p>
                  </a:txBody>
                  <a:tcPr anchor="ctr"/>
                </a:tc>
                <a:tc>
                  <a:txBody>
                    <a:bodyPr/>
                    <a:lstStyle/>
                    <a:p>
                      <a:r>
                        <a:rPr lang="en-GB" dirty="0" err="1"/>
                        <a:t>Fyrd</a:t>
                      </a:r>
                      <a:r>
                        <a:rPr lang="en-GB" dirty="0"/>
                        <a:t>; 7,000</a:t>
                      </a:r>
                    </a:p>
                  </a:txBody>
                  <a:tcPr/>
                </a:tc>
                <a:tc>
                  <a:txBody>
                    <a:bodyPr/>
                    <a:lstStyle/>
                    <a:p>
                      <a:r>
                        <a:rPr lang="en-GB" sz="1050" dirty="0"/>
                        <a:t>Mixture of trained </a:t>
                      </a:r>
                      <a:r>
                        <a:rPr lang="en-GB" sz="1050" dirty="0">
                          <a:solidFill>
                            <a:schemeClr val="accent3"/>
                          </a:solidFill>
                        </a:rPr>
                        <a:t>mercenaries</a:t>
                      </a:r>
                      <a:r>
                        <a:rPr lang="en-GB" sz="1050" dirty="0"/>
                        <a:t>;</a:t>
                      </a:r>
                      <a:r>
                        <a:rPr lang="en-GB" sz="1050" baseline="0" dirty="0"/>
                        <a:t> 7,000</a:t>
                      </a:r>
                      <a:endParaRPr lang="en-GB" sz="1050" dirty="0"/>
                    </a:p>
                  </a:txBody>
                  <a:tcPr/>
                </a:tc>
                <a:extLst>
                  <a:ext uri="{0D108BD9-81ED-4DB2-BD59-A6C34878D82A}">
                    <a16:rowId xmlns:a16="http://schemas.microsoft.com/office/drawing/2014/main" val="10001"/>
                  </a:ext>
                </a:extLst>
              </a:tr>
              <a:tr h="685095">
                <a:tc>
                  <a:txBody>
                    <a:bodyPr/>
                    <a:lstStyle/>
                    <a:p>
                      <a:r>
                        <a:rPr lang="en-GB" b="1" dirty="0">
                          <a:latin typeface="Helvetica Neue" charset="0"/>
                        </a:rPr>
                        <a:t>Specialist troops</a:t>
                      </a:r>
                    </a:p>
                  </a:txBody>
                  <a:tcPr anchor="ctr"/>
                </a:tc>
                <a:tc>
                  <a:txBody>
                    <a:bodyPr/>
                    <a:lstStyle/>
                    <a:p>
                      <a:r>
                        <a:rPr lang="en-GB" dirty="0" err="1"/>
                        <a:t>Housecarls</a:t>
                      </a:r>
                      <a:r>
                        <a:rPr lang="en-GB" dirty="0"/>
                        <a:t> and </a:t>
                      </a:r>
                      <a:r>
                        <a:rPr lang="en-GB" dirty="0" err="1">
                          <a:solidFill>
                            <a:schemeClr val="accent3"/>
                          </a:solidFill>
                        </a:rPr>
                        <a:t>thegns</a:t>
                      </a:r>
                      <a:endParaRPr lang="en-GB" dirty="0">
                        <a:solidFill>
                          <a:schemeClr val="accent3"/>
                        </a:solidFill>
                      </a:endParaRPr>
                    </a:p>
                  </a:txBody>
                  <a:tcPr/>
                </a:tc>
                <a:tc>
                  <a:txBody>
                    <a:bodyPr/>
                    <a:lstStyle/>
                    <a:p>
                      <a:r>
                        <a:rPr lang="en-GB" dirty="0"/>
                        <a:t>Knights</a:t>
                      </a:r>
                    </a:p>
                  </a:txBody>
                  <a:tcPr/>
                </a:tc>
                <a:extLst>
                  <a:ext uri="{0D108BD9-81ED-4DB2-BD59-A6C34878D82A}">
                    <a16:rowId xmlns:a16="http://schemas.microsoft.com/office/drawing/2014/main" val="10002"/>
                  </a:ext>
                </a:extLst>
              </a:tr>
              <a:tr h="685095">
                <a:tc>
                  <a:txBody>
                    <a:bodyPr/>
                    <a:lstStyle/>
                    <a:p>
                      <a:r>
                        <a:rPr lang="en-GB" b="1" dirty="0">
                          <a:latin typeface="Helvetica Neue" charset="0"/>
                        </a:rPr>
                        <a:t>Weapons</a:t>
                      </a:r>
                      <a:r>
                        <a:rPr lang="en-GB" b="1" baseline="0" dirty="0">
                          <a:latin typeface="Helvetica Neue" charset="0"/>
                        </a:rPr>
                        <a:t> and armour</a:t>
                      </a:r>
                      <a:endParaRPr lang="en-GB" b="1" dirty="0">
                        <a:latin typeface="Helvetica Neue" charset="0"/>
                      </a:endParaRPr>
                    </a:p>
                  </a:txBody>
                  <a:tcPr anchor="ctr"/>
                </a:tc>
                <a:tc>
                  <a:txBody>
                    <a:bodyPr/>
                    <a:lstStyle/>
                    <a:p>
                      <a:r>
                        <a:rPr lang="en-GB" dirty="0"/>
                        <a:t>Hand to hand</a:t>
                      </a:r>
                    </a:p>
                  </a:txBody>
                  <a:tcPr/>
                </a:tc>
                <a:tc>
                  <a:txBody>
                    <a:bodyPr/>
                    <a:lstStyle/>
                    <a:p>
                      <a:r>
                        <a:rPr lang="en-GB" dirty="0"/>
                        <a:t>Hand to hand and ranged</a:t>
                      </a:r>
                    </a:p>
                  </a:txBody>
                  <a:tcPr/>
                </a:tc>
                <a:extLst>
                  <a:ext uri="{0D108BD9-81ED-4DB2-BD59-A6C34878D82A}">
                    <a16:rowId xmlns:a16="http://schemas.microsoft.com/office/drawing/2014/main" val="10003"/>
                  </a:ext>
                </a:extLst>
              </a:tr>
              <a:tr h="685095">
                <a:tc>
                  <a:txBody>
                    <a:bodyPr/>
                    <a:lstStyle/>
                    <a:p>
                      <a:r>
                        <a:rPr lang="en-GB" b="1" dirty="0">
                          <a:latin typeface="Helvetica Neue" charset="0"/>
                        </a:rPr>
                        <a:t>Battle</a:t>
                      </a:r>
                      <a:r>
                        <a:rPr lang="en-GB" b="1" baseline="0" dirty="0">
                          <a:latin typeface="Helvetica Neue" charset="0"/>
                        </a:rPr>
                        <a:t> Style</a:t>
                      </a:r>
                      <a:endParaRPr lang="en-GB" b="1" dirty="0">
                        <a:latin typeface="Helvetica Neue" charset="0"/>
                      </a:endParaRPr>
                    </a:p>
                  </a:txBody>
                  <a:tcPr anchor="ctr"/>
                </a:tc>
                <a:tc>
                  <a:txBody>
                    <a:bodyPr/>
                    <a:lstStyle/>
                    <a:p>
                      <a:r>
                        <a:rPr lang="en-GB" dirty="0">
                          <a:solidFill>
                            <a:schemeClr val="accent3"/>
                          </a:solidFill>
                        </a:rPr>
                        <a:t>Shield wall </a:t>
                      </a:r>
                      <a:r>
                        <a:rPr lang="en-GB" dirty="0"/>
                        <a:t>formation</a:t>
                      </a:r>
                    </a:p>
                  </a:txBody>
                  <a:tcPr/>
                </a:tc>
                <a:tc>
                  <a:txBody>
                    <a:bodyPr/>
                    <a:lstStyle/>
                    <a:p>
                      <a:r>
                        <a:rPr lang="en-GB" dirty="0"/>
                        <a:t>Various</a:t>
                      </a:r>
                    </a:p>
                  </a:txBody>
                  <a:tcPr/>
                </a:tc>
                <a:extLst>
                  <a:ext uri="{0D108BD9-81ED-4DB2-BD59-A6C34878D82A}">
                    <a16:rowId xmlns:a16="http://schemas.microsoft.com/office/drawing/2014/main" val="10004"/>
                  </a:ext>
                </a:extLst>
              </a:tr>
              <a:tr h="685095">
                <a:tc>
                  <a:txBody>
                    <a:bodyPr/>
                    <a:lstStyle/>
                    <a:p>
                      <a:r>
                        <a:rPr lang="en-GB" b="1" dirty="0">
                          <a:latin typeface="Helvetica Neue" charset="0"/>
                        </a:rPr>
                        <a:t>Position in battlefield</a:t>
                      </a:r>
                    </a:p>
                  </a:txBody>
                  <a:tcPr anchor="ctr"/>
                </a:tc>
                <a:tc>
                  <a:txBody>
                    <a:bodyPr/>
                    <a:lstStyle/>
                    <a:p>
                      <a:r>
                        <a:rPr lang="en-GB" dirty="0"/>
                        <a:t>Top of</a:t>
                      </a:r>
                      <a:r>
                        <a:rPr lang="en-GB" baseline="0" dirty="0"/>
                        <a:t> Senlac Hill</a:t>
                      </a:r>
                      <a:endParaRPr lang="en-GB" dirty="0"/>
                    </a:p>
                  </a:txBody>
                  <a:tcPr/>
                </a:tc>
                <a:tc>
                  <a:txBody>
                    <a:bodyPr/>
                    <a:lstStyle/>
                    <a:p>
                      <a:r>
                        <a:rPr lang="en-GB" dirty="0"/>
                        <a:t>Base of Senlac Hill</a:t>
                      </a:r>
                    </a:p>
                  </a:txBody>
                  <a:tcPr/>
                </a:tc>
                <a:extLst>
                  <a:ext uri="{0D108BD9-81ED-4DB2-BD59-A6C34878D82A}">
                    <a16:rowId xmlns:a16="http://schemas.microsoft.com/office/drawing/2014/main" val="10005"/>
                  </a:ext>
                </a:extLst>
              </a:tr>
              <a:tr h="685095">
                <a:tc>
                  <a:txBody>
                    <a:bodyPr/>
                    <a:lstStyle/>
                    <a:p>
                      <a:r>
                        <a:rPr lang="en-GB" b="1" dirty="0">
                          <a:latin typeface="Helvetica Neue" charset="0"/>
                        </a:rPr>
                        <a:t>Previous experience</a:t>
                      </a:r>
                    </a:p>
                  </a:txBody>
                  <a:tcPr anchor="ctr"/>
                </a:tc>
                <a:tc>
                  <a:txBody>
                    <a:bodyPr/>
                    <a:lstStyle/>
                    <a:p>
                      <a:r>
                        <a:rPr lang="en-GB" sz="1200" dirty="0"/>
                        <a:t>Harold very experienced</a:t>
                      </a:r>
                    </a:p>
                  </a:txBody>
                  <a:tcPr/>
                </a:tc>
                <a:tc>
                  <a:txBody>
                    <a:bodyPr/>
                    <a:lstStyle/>
                    <a:p>
                      <a:r>
                        <a:rPr lang="en-GB" sz="1200" dirty="0"/>
                        <a:t>William very experienced</a:t>
                      </a:r>
                    </a:p>
                  </a:txBody>
                  <a:tcPr/>
                </a:tc>
                <a:extLst>
                  <a:ext uri="{0D108BD9-81ED-4DB2-BD59-A6C34878D82A}">
                    <a16:rowId xmlns:a16="http://schemas.microsoft.com/office/drawing/2014/main" val="10006"/>
                  </a:ext>
                </a:extLst>
              </a:tr>
              <a:tr h="685095">
                <a:tc>
                  <a:txBody>
                    <a:bodyPr/>
                    <a:lstStyle/>
                    <a:p>
                      <a:r>
                        <a:rPr lang="en-GB" b="1" dirty="0">
                          <a:latin typeface="Helvetica Neue" charset="0"/>
                        </a:rPr>
                        <a:t>State of the army</a:t>
                      </a:r>
                    </a:p>
                  </a:txBody>
                  <a:tcPr anchor="ctr"/>
                </a:tc>
                <a:tc>
                  <a:txBody>
                    <a:bodyPr/>
                    <a:lstStyle/>
                    <a:p>
                      <a:r>
                        <a:rPr lang="en-GB" dirty="0"/>
                        <a:t>Exhausted after march</a:t>
                      </a:r>
                    </a:p>
                  </a:txBody>
                  <a:tcPr/>
                </a:tc>
                <a:tc>
                  <a:txBody>
                    <a:bodyPr/>
                    <a:lstStyle/>
                    <a:p>
                      <a:r>
                        <a:rPr lang="en-GB" dirty="0"/>
                        <a:t>Well rested</a:t>
                      </a:r>
                    </a:p>
                  </a:txBody>
                  <a:tcPr/>
                </a:tc>
                <a:extLst>
                  <a:ext uri="{0D108BD9-81ED-4DB2-BD59-A6C34878D82A}">
                    <a16:rowId xmlns:a16="http://schemas.microsoft.com/office/drawing/2014/main" val="10007"/>
                  </a:ext>
                </a:extLst>
              </a:tr>
              <a:tr h="685095">
                <a:tc>
                  <a:txBody>
                    <a:bodyPr/>
                    <a:lstStyle/>
                    <a:p>
                      <a:r>
                        <a:rPr lang="en-GB" b="1" dirty="0">
                          <a:latin typeface="Helvetica Neue" charset="0"/>
                        </a:rPr>
                        <a:t>Extra support</a:t>
                      </a:r>
                    </a:p>
                  </a:txBody>
                  <a:tcPr anchor="ctr"/>
                </a:tc>
                <a:tc>
                  <a:txBody>
                    <a:bodyPr/>
                    <a:lstStyle/>
                    <a:p>
                      <a:r>
                        <a:rPr lang="en-GB" sz="1200" dirty="0"/>
                        <a:t>Witan and some brothers</a:t>
                      </a:r>
                    </a:p>
                  </a:txBody>
                  <a:tcPr/>
                </a:tc>
                <a:tc>
                  <a:txBody>
                    <a:bodyPr/>
                    <a:lstStyle/>
                    <a:p>
                      <a:r>
                        <a:rPr lang="en-GB" sz="1200" dirty="0"/>
                        <a:t>King Philip I of France and the Pope</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5256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lvl="0" algn="ctr">
              <a:buSzPts val="2700"/>
            </a:pPr>
            <a:r>
              <a:rPr lang="en-US" sz="2700" b="1" dirty="0">
                <a:latin typeface="Helvetica Neue"/>
                <a:ea typeface="Helvetica Neue"/>
                <a:cs typeface="Helvetica Neue"/>
                <a:sym typeface="Helvetica Neue"/>
              </a:rPr>
              <a:t>Battle of Hastings</a:t>
            </a:r>
          </a:p>
        </p:txBody>
      </p:sp>
      <p:graphicFrame>
        <p:nvGraphicFramePr>
          <p:cNvPr id="77" name="Google Shape;77;p15"/>
          <p:cNvGraphicFramePr/>
          <p:nvPr>
            <p:extLst>
              <p:ext uri="{D42A27DB-BD31-4B8C-83A1-F6EECF244321}">
                <p14:modId xmlns:p14="http://schemas.microsoft.com/office/powerpoint/2010/main" val="3227786591"/>
              </p:ext>
            </p:extLst>
          </p:nvPr>
        </p:nvGraphicFramePr>
        <p:xfrm>
          <a:off x="232667" y="8562713"/>
          <a:ext cx="12501775" cy="905137"/>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148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468257">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800" dirty="0">
                          <a:latin typeface="Helvetica Neue"/>
                          <a:ea typeface="Helvetica Neue"/>
                          <a:cs typeface="Helvetica Neue"/>
                          <a:sym typeface="Helvetica Neue"/>
                        </a:rPr>
                        <a:t>Mercenary, </a:t>
                      </a:r>
                      <a:r>
                        <a:rPr lang="en-GB" sz="1800" dirty="0" err="1">
                          <a:latin typeface="Helvetica Neue"/>
                          <a:ea typeface="Helvetica Neue"/>
                          <a:cs typeface="Helvetica Neue"/>
                          <a:sym typeface="Helvetica Neue"/>
                        </a:rPr>
                        <a:t>thegn</a:t>
                      </a:r>
                      <a:r>
                        <a:rPr lang="en-GB" sz="1800" dirty="0">
                          <a:latin typeface="Helvetica Neue"/>
                          <a:ea typeface="Helvetica Neue"/>
                          <a:cs typeface="Helvetica Neue"/>
                          <a:sym typeface="Helvetica Neue"/>
                        </a:rPr>
                        <a:t>, shield wall, feigned retreat</a:t>
                      </a: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8" name="Google Shape;78;p15"/>
          <p:cNvGraphicFramePr/>
          <p:nvPr>
            <p:extLst>
              <p:ext uri="{D42A27DB-BD31-4B8C-83A1-F6EECF244321}">
                <p14:modId xmlns:p14="http://schemas.microsoft.com/office/powerpoint/2010/main" val="2339650961"/>
              </p:ext>
            </p:extLst>
          </p:nvPr>
        </p:nvGraphicFramePr>
        <p:xfrm>
          <a:off x="232667" y="2391188"/>
          <a:ext cx="12504675" cy="1246330"/>
        </p:xfrm>
        <a:graphic>
          <a:graphicData uri="http://schemas.openxmlformats.org/drawingml/2006/table">
            <a:tbl>
              <a:tblPr firstRow="1">
                <a:noFill/>
                <a:tableStyleId>{ECCC51FD-DFF0-4B96-BED9-4D900FAB46A3}</a:tableStyleId>
              </a:tblPr>
              <a:tblGrid>
                <a:gridCol w="12504675">
                  <a:extLst>
                    <a:ext uri="{9D8B030D-6E8A-4147-A177-3AD203B41FA5}">
                      <a16:colId xmlns:a16="http://schemas.microsoft.com/office/drawing/2014/main" val="20000"/>
                    </a:ext>
                  </a:extLst>
                </a:gridCol>
              </a:tblGrid>
              <a:tr h="354350">
                <a:tc>
                  <a:txBody>
                    <a:bodyPr/>
                    <a:lstStyle/>
                    <a:p>
                      <a:pPr marL="0" lvl="0" indent="0" algn="l" rtl="0">
                        <a:spcBef>
                          <a:spcPts val="0"/>
                        </a:spcBef>
                        <a:spcAft>
                          <a:spcPts val="0"/>
                        </a:spcAft>
                        <a:buNone/>
                      </a:pPr>
                      <a:r>
                        <a:rPr lang="en-GB" sz="2200" b="1" dirty="0">
                          <a:solidFill>
                            <a:srgbClr val="FFFFFF"/>
                          </a:solidFill>
                          <a:latin typeface="Helvetica"/>
                          <a:ea typeface="Helvetica"/>
                          <a:cs typeface="Helvetica"/>
                          <a:sym typeface="Helvetica"/>
                        </a:rPr>
                        <a:t>8 Mark Explain the importance</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09450">
                <a:tc>
                  <a:txBody>
                    <a:bodyPr/>
                    <a:lstStyle/>
                    <a:p>
                      <a:pPr marL="0" lvl="0" indent="0" algn="l" rtl="0">
                        <a:spcBef>
                          <a:spcPts val="0"/>
                        </a:spcBef>
                        <a:spcAft>
                          <a:spcPts val="0"/>
                        </a:spcAft>
                        <a:buNone/>
                      </a:pPr>
                      <a:r>
                        <a:rPr lang="en-GB" sz="2000" dirty="0"/>
                        <a:t>Explain the importance of the feigned retreat tactic employed by the Normans in deciding</a:t>
                      </a:r>
                      <a:r>
                        <a:rPr lang="en-GB" sz="2000" baseline="0" dirty="0"/>
                        <a:t> the outcome of the Battle of Hastings.</a:t>
                      </a:r>
                      <a:endParaRPr sz="2000" dirty="0"/>
                    </a:p>
                  </a:txBody>
                  <a:tcPr marL="91425" marR="95250"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3866538684"/>
              </p:ext>
            </p:extLst>
          </p:nvPr>
        </p:nvGraphicFramePr>
        <p:xfrm>
          <a:off x="246781" y="1212843"/>
          <a:ext cx="12490675" cy="901707"/>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4349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200" dirty="0"/>
                        <a:t>Exam Practice</a:t>
                      </a:r>
                      <a:endParaRPr sz="14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464827">
                <a:tc>
                  <a:txBody>
                    <a:bodyPr/>
                    <a:lstStyle/>
                    <a:p>
                      <a:pPr marL="0" marR="0" lvl="0" indent="0" algn="l" rtl="0">
                        <a:lnSpc>
                          <a:spcPct val="100000"/>
                        </a:lnSpc>
                        <a:spcBef>
                          <a:spcPts val="0"/>
                        </a:spcBef>
                        <a:spcAft>
                          <a:spcPts val="0"/>
                        </a:spcAft>
                        <a:buClr>
                          <a:srgbClr val="000000"/>
                        </a:buClr>
                        <a:buSzPts val="900"/>
                        <a:buFont typeface="Helvetica Neue"/>
                        <a:buNone/>
                      </a:pPr>
                      <a:r>
                        <a:rPr lang="en-GB" sz="1600" dirty="0">
                          <a:latin typeface="Helvetica Neue"/>
                          <a:ea typeface="Helvetica Neue"/>
                          <a:cs typeface="Helvetica Neue"/>
                          <a:sym typeface="Helvetica Neue"/>
                        </a:rPr>
                        <a:t>Use the information to answer the following exam questions. Make sure</a:t>
                      </a:r>
                      <a:r>
                        <a:rPr lang="en-GB" sz="1600" baseline="0" dirty="0">
                          <a:latin typeface="Helvetica Neue"/>
                          <a:ea typeface="Helvetica Neue"/>
                          <a:cs typeface="Helvetica Neue"/>
                          <a:sym typeface="Helvetica Neue"/>
                        </a:rPr>
                        <a:t> you use the ‘Key Vocabulary/Terms’ in your answers.</a:t>
                      </a:r>
                      <a:endParaRPr sz="16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0" name="Google Shape;80;p15"/>
          <p:cNvGraphicFramePr/>
          <p:nvPr>
            <p:extLst>
              <p:ext uri="{D42A27DB-BD31-4B8C-83A1-F6EECF244321}">
                <p14:modId xmlns:p14="http://schemas.microsoft.com/office/powerpoint/2010/main" val="2813911510"/>
              </p:ext>
            </p:extLst>
          </p:nvPr>
        </p:nvGraphicFramePr>
        <p:xfrm>
          <a:off x="232667" y="3834988"/>
          <a:ext cx="5158483" cy="2241962"/>
        </p:xfrm>
        <a:graphic>
          <a:graphicData uri="http://schemas.openxmlformats.org/drawingml/2006/table">
            <a:tbl>
              <a:tblPr firstRow="1">
                <a:noFill/>
                <a:tableStyleId>{852B4E0E-E1B5-4763-9CB3-ECF953B0035A}</a:tableStyleId>
              </a:tblPr>
              <a:tblGrid>
                <a:gridCol w="5158483">
                  <a:extLst>
                    <a:ext uri="{9D8B030D-6E8A-4147-A177-3AD203B41FA5}">
                      <a16:colId xmlns:a16="http://schemas.microsoft.com/office/drawing/2014/main" val="20000"/>
                    </a:ext>
                  </a:extLst>
                </a:gridCol>
              </a:tblGrid>
              <a:tr h="609714">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200" u="none" strike="noStrike" cap="none" dirty="0"/>
                        <a:t>8 Mark How convincing</a:t>
                      </a:r>
                      <a:endParaRPr sz="2200" u="none" strike="noStrike" cap="none" dirty="0"/>
                    </a:p>
                  </a:txBody>
                  <a:tcPr marL="50800" marR="50800" marT="50800" marB="50800" anchor="ctr">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38100" cap="flat" cmpd="sng">
                      <a:solidFill>
                        <a:srgbClr val="773F9B"/>
                      </a:solidFill>
                      <a:prstDash val="solid"/>
                      <a:round/>
                      <a:headEnd type="none" w="sm" len="sm"/>
                      <a:tailEnd type="none" w="sm" len="sm"/>
                    </a:lnT>
                    <a:lnB w="9525" cap="flat" cmpd="sng">
                      <a:solidFill>
                        <a:srgbClr val="773F9B"/>
                      </a:solidFill>
                      <a:prstDash val="solid"/>
                      <a:round/>
                      <a:headEnd type="none" w="sm" len="sm"/>
                      <a:tailEnd type="none" w="sm" len="sm"/>
                    </a:lnB>
                    <a:solidFill>
                      <a:srgbClr val="773F9B"/>
                    </a:solidFill>
                  </a:tcPr>
                </a:tc>
                <a:extLst>
                  <a:ext uri="{0D108BD9-81ED-4DB2-BD59-A6C34878D82A}">
                    <a16:rowId xmlns:a16="http://schemas.microsoft.com/office/drawing/2014/main" val="10000"/>
                  </a:ext>
                </a:extLst>
              </a:tr>
              <a:tr h="1632248">
                <a:tc>
                  <a:txBody>
                    <a:bodyPr/>
                    <a:lstStyle/>
                    <a:p>
                      <a:pPr marL="0" marR="139700" lvl="0" indent="0" algn="l" rtl="0">
                        <a:lnSpc>
                          <a:spcPct val="115000"/>
                        </a:lnSpc>
                        <a:spcBef>
                          <a:spcPts val="0"/>
                        </a:spcBef>
                        <a:spcAft>
                          <a:spcPts val="0"/>
                        </a:spcAft>
                        <a:buNone/>
                      </a:pPr>
                      <a:r>
                        <a:rPr lang="en-GB" sz="2000" dirty="0">
                          <a:latin typeface="Helvetica Neue"/>
                          <a:ea typeface="Helvetica Neue"/>
                          <a:cs typeface="Helvetica Neue"/>
                          <a:sym typeface="Helvetica Neue"/>
                        </a:rPr>
                        <a:t>How</a:t>
                      </a:r>
                      <a:r>
                        <a:rPr lang="en-GB" sz="2000" baseline="0" dirty="0">
                          <a:latin typeface="Helvetica Neue"/>
                          <a:ea typeface="Helvetica Neue"/>
                          <a:cs typeface="Helvetica Neue"/>
                          <a:sym typeface="Helvetica Neue"/>
                        </a:rPr>
                        <a:t> convincing is Interpretation C about the Battle of Hastings? Explain using Interpretation C and your contextual knowledge.</a:t>
                      </a:r>
                      <a:endParaRPr sz="2000" dirty="0">
                        <a:latin typeface="Helvetica Neue"/>
                        <a:ea typeface="Helvetica Neue"/>
                        <a:cs typeface="Helvetica Neue"/>
                        <a:sym typeface="Helvetica Neue"/>
                      </a:endParaRPr>
                    </a:p>
                  </a:txBody>
                  <a:tcPr marL="50800" marR="50800" marT="50800" marB="50800">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9525" cap="flat" cmpd="sng">
                      <a:solidFill>
                        <a:srgbClr val="773F9B"/>
                      </a:solidFill>
                      <a:prstDash val="solid"/>
                      <a:round/>
                      <a:headEnd type="none" w="sm" len="sm"/>
                      <a:tailEnd type="none" w="sm" len="sm"/>
                    </a:lnT>
                    <a:lnB w="38100" cap="flat" cmpd="sng">
                      <a:solidFill>
                        <a:srgbClr val="773F9B"/>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26" name="Picture 2" descr="C:\Users\ddavies\AppData\Local\Microsoft\Windows\Temporary Internet Files\Content.Outlook\3NNSHATN\file-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894174"/>
            <a:ext cx="6496050" cy="45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6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60;p14"/>
          <p:cNvSpPr/>
          <p:nvPr/>
        </p:nvSpPr>
        <p:spPr>
          <a:xfrm>
            <a:off x="2470150" y="177800"/>
            <a:ext cx="101817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Establishing and maintaining control</a:t>
            </a:r>
            <a:endParaRPr sz="2700" b="1" dirty="0">
              <a:latin typeface="Helvetica Neue"/>
              <a:ea typeface="Helvetica Neue"/>
              <a:cs typeface="Helvetica Neue"/>
              <a:sym typeface="Helvetica Neue"/>
            </a:endParaRPr>
          </a:p>
        </p:txBody>
      </p:sp>
      <p:graphicFrame>
        <p:nvGraphicFramePr>
          <p:cNvPr id="63" name="Google Shape;63;p14"/>
          <p:cNvGraphicFramePr/>
          <p:nvPr>
            <p:extLst>
              <p:ext uri="{D42A27DB-BD31-4B8C-83A1-F6EECF244321}">
                <p14:modId xmlns:p14="http://schemas.microsoft.com/office/powerpoint/2010/main" val="3213904992"/>
              </p:ext>
            </p:extLst>
          </p:nvPr>
        </p:nvGraphicFramePr>
        <p:xfrm>
          <a:off x="251512" y="8649951"/>
          <a:ext cx="12501775" cy="855999"/>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552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352737">
                <a:tc>
                  <a:txBody>
                    <a:bodyPr/>
                    <a:lstStyle/>
                    <a:p>
                      <a:pPr marL="0" lvl="0" indent="0" algn="l" rtl="0">
                        <a:lnSpc>
                          <a:spcPct val="115000"/>
                        </a:lnSpc>
                        <a:spcBef>
                          <a:spcPts val="800"/>
                        </a:spcBef>
                        <a:spcAft>
                          <a:spcPts val="0"/>
                        </a:spcAft>
                        <a:buNone/>
                      </a:pPr>
                      <a:r>
                        <a:rPr lang="en-GB" sz="1800" dirty="0">
                          <a:latin typeface="Helvetica Neue"/>
                          <a:ea typeface="Helvetica Neue"/>
                          <a:cs typeface="Helvetica Neue"/>
                          <a:sym typeface="Helvetica Neue"/>
                        </a:rPr>
                        <a:t>Fortifications, treasury, negotiation, siege, ravaging, regent, Harrying, Danelaw, salting, outlaw, </a:t>
                      </a:r>
                      <a:r>
                        <a:rPr lang="en-GB" sz="1800" dirty="0" err="1">
                          <a:latin typeface="Helvetica Neue"/>
                          <a:ea typeface="Helvetica Neue"/>
                          <a:cs typeface="Helvetica Neue"/>
                          <a:sym typeface="Helvetica Neue"/>
                        </a:rPr>
                        <a:t>guerilla</a:t>
                      </a:r>
                      <a:r>
                        <a:rPr lang="en-GB" sz="1800" dirty="0">
                          <a:latin typeface="Helvetica Neue"/>
                          <a:ea typeface="Helvetica Neue"/>
                          <a:cs typeface="Helvetica Neue"/>
                          <a:sym typeface="Helvetica Neue"/>
                        </a:rPr>
                        <a:t>, fenlands</a:t>
                      </a:r>
                      <a:r>
                        <a:rPr lang="en-GB" sz="1800" baseline="0" dirty="0">
                          <a:latin typeface="Helvetica Neue"/>
                          <a:ea typeface="Helvetica Neue"/>
                          <a:cs typeface="Helvetica Neue"/>
                          <a:sym typeface="Helvetica Neue"/>
                        </a:rPr>
                        <a:t> </a:t>
                      </a:r>
                      <a:endParaRPr sz="1800" dirty="0">
                        <a:latin typeface="Helvetica Neue"/>
                        <a:ea typeface="Helvetica Neue"/>
                        <a:cs typeface="Helvetica Neue"/>
                        <a:sym typeface="Helvetica Neue"/>
                      </a:endParaRPr>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 name="Google Shape;64;p14"/>
          <p:cNvGraphicFramePr/>
          <p:nvPr>
            <p:extLst>
              <p:ext uri="{D42A27DB-BD31-4B8C-83A1-F6EECF244321}">
                <p14:modId xmlns:p14="http://schemas.microsoft.com/office/powerpoint/2010/main" val="1245495478"/>
              </p:ext>
            </p:extLst>
          </p:nvPr>
        </p:nvGraphicFramePr>
        <p:xfrm>
          <a:off x="6743700" y="4876788"/>
          <a:ext cx="5908150" cy="3581412"/>
        </p:xfrm>
        <a:graphic>
          <a:graphicData uri="http://schemas.openxmlformats.org/drawingml/2006/table">
            <a:tbl>
              <a:tblPr firstRow="1">
                <a:noFill/>
                <a:tableStyleId>{ECCC51FD-DFF0-4B96-BED9-4D900FAB46A3}</a:tableStyleId>
              </a:tblPr>
              <a:tblGrid>
                <a:gridCol w="5908150">
                  <a:extLst>
                    <a:ext uri="{9D8B030D-6E8A-4147-A177-3AD203B41FA5}">
                      <a16:colId xmlns:a16="http://schemas.microsoft.com/office/drawing/2014/main" val="20000"/>
                    </a:ext>
                  </a:extLst>
                </a:gridCol>
              </a:tblGrid>
              <a:tr h="323862">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The Harrying of</a:t>
                      </a:r>
                      <a:r>
                        <a:rPr lang="en-GB" sz="2000" u="none" strike="noStrike" cap="none" baseline="0" dirty="0"/>
                        <a:t> the North</a:t>
                      </a:r>
                      <a:endParaRPr sz="2000" u="none" strike="noStrike" cap="none" dirty="0"/>
                    </a:p>
                  </a:txBody>
                  <a:tcPr marL="50800" marR="50800" marT="50800" marB="50800" anchor="ctr">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38100"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175012">
                <a:tc>
                  <a:txBody>
                    <a:bodyPr/>
                    <a:lstStyle/>
                    <a:p>
                      <a:pPr marL="0" marR="139700" lvl="0" indent="0" algn="l" rtl="0">
                        <a:lnSpc>
                          <a:spcPct val="115000"/>
                        </a:lnSpc>
                        <a:spcBef>
                          <a:spcPts val="0"/>
                        </a:spcBef>
                        <a:spcAft>
                          <a:spcPts val="0"/>
                        </a:spcAft>
                        <a:buNone/>
                      </a:pPr>
                      <a:r>
                        <a:rPr lang="en-GB" sz="1600" dirty="0">
                          <a:latin typeface="Helvetica Neue"/>
                          <a:ea typeface="Helvetica Neue"/>
                          <a:cs typeface="Helvetica Neue"/>
                          <a:sym typeface="Helvetica Neue"/>
                        </a:rPr>
                        <a:t>In January 1069, Norman Earl Robert of Commines was murdered by English rebels</a:t>
                      </a:r>
                      <a:r>
                        <a:rPr lang="en-GB" sz="1600" baseline="0" dirty="0">
                          <a:latin typeface="Helvetica Neue"/>
                          <a:ea typeface="Helvetica Neue"/>
                          <a:cs typeface="Helvetica Neue"/>
                          <a:sym typeface="Helvetica Neue"/>
                        </a:rPr>
                        <a:t> and Edgar the </a:t>
                      </a:r>
                      <a:r>
                        <a:rPr lang="en-GB" sz="1600" baseline="0" dirty="0" err="1">
                          <a:latin typeface="Helvetica Neue"/>
                          <a:ea typeface="Helvetica Neue"/>
                          <a:cs typeface="Helvetica Neue"/>
                          <a:sym typeface="Helvetica Neue"/>
                        </a:rPr>
                        <a:t>Aetheling</a:t>
                      </a:r>
                      <a:r>
                        <a:rPr lang="en-GB" sz="1600" baseline="0" dirty="0">
                          <a:latin typeface="Helvetica Neue"/>
                          <a:ea typeface="Helvetica Neue"/>
                          <a:cs typeface="Helvetica Neue"/>
                          <a:sym typeface="Helvetica Neue"/>
                        </a:rPr>
                        <a:t> had attacked the city of York. Alongside this, Vikings had invaded in the Summer, joined with the English army and captured the castle at York after defeating a Norman army.</a:t>
                      </a:r>
                    </a:p>
                    <a:p>
                      <a:pPr marL="0" marR="139700" lvl="0" indent="0" algn="l" rtl="0">
                        <a:lnSpc>
                          <a:spcPct val="115000"/>
                        </a:lnSpc>
                        <a:spcBef>
                          <a:spcPts val="0"/>
                        </a:spcBef>
                        <a:spcAft>
                          <a:spcPts val="0"/>
                        </a:spcAft>
                        <a:buNone/>
                      </a:pPr>
                      <a:endParaRPr lang="en-GB" sz="1600" baseline="0" dirty="0">
                        <a:latin typeface="Helvetica Neue"/>
                        <a:ea typeface="Helvetica Neue"/>
                        <a:cs typeface="Helvetica Neue"/>
                        <a:sym typeface="Helvetica Neue"/>
                      </a:endParaRPr>
                    </a:p>
                    <a:p>
                      <a:pPr marL="0" marR="139700" lvl="0" indent="0" algn="l" rtl="0">
                        <a:lnSpc>
                          <a:spcPct val="115000"/>
                        </a:lnSpc>
                        <a:spcBef>
                          <a:spcPts val="0"/>
                        </a:spcBef>
                        <a:spcAft>
                          <a:spcPts val="0"/>
                        </a:spcAft>
                        <a:buNone/>
                      </a:pPr>
                      <a:r>
                        <a:rPr lang="en-GB" sz="1600" baseline="0" dirty="0">
                          <a:latin typeface="Helvetica Neue"/>
                          <a:ea typeface="Helvetica Neue"/>
                          <a:cs typeface="Helvetica Neue"/>
                          <a:sym typeface="Helvetica Neue"/>
                        </a:rPr>
                        <a:t>William paid for the Vikings to leave and laid waste to the areas around York, burning and </a:t>
                      </a:r>
                      <a:r>
                        <a:rPr lang="en-GB" sz="1600" baseline="0" dirty="0">
                          <a:solidFill>
                            <a:schemeClr val="accent6"/>
                          </a:solidFill>
                          <a:latin typeface="Helvetica Neue"/>
                          <a:ea typeface="Helvetica Neue"/>
                          <a:cs typeface="Helvetica Neue"/>
                          <a:sym typeface="Helvetica Neue"/>
                        </a:rPr>
                        <a:t>salting</a:t>
                      </a:r>
                      <a:r>
                        <a:rPr lang="en-GB" sz="1600" baseline="0" dirty="0">
                          <a:latin typeface="Helvetica Neue"/>
                          <a:ea typeface="Helvetica Neue"/>
                          <a:cs typeface="Helvetica Neue"/>
                          <a:sym typeface="Helvetica Neue"/>
                        </a:rPr>
                        <a:t> the fields and killing all living creatures. It was recorded that 80% of Yorkshire became uncultivated and unpopulated. </a:t>
                      </a:r>
                      <a:endParaRPr sz="1600" dirty="0">
                        <a:latin typeface="Helvetica Neue"/>
                        <a:ea typeface="Helvetica Neue"/>
                        <a:cs typeface="Helvetica Neue"/>
                        <a:sym typeface="Helvetica Neue"/>
                      </a:endParaRPr>
                    </a:p>
                  </a:txBody>
                  <a:tcPr marL="50800" marR="50800" marT="50800" marB="50800">
                    <a:lnL w="38100" cap="flat" cmpd="sng">
                      <a:solidFill>
                        <a:schemeClr val="accent6"/>
                      </a:solidFill>
                      <a:prstDash val="solid"/>
                      <a:round/>
                      <a:headEnd type="none" w="sm" len="sm"/>
                      <a:tailEnd type="none" w="sm" len="sm"/>
                    </a:lnL>
                    <a:lnR w="38100"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381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5" name="Google Shape;65;p14"/>
          <p:cNvGraphicFramePr/>
          <p:nvPr>
            <p:extLst>
              <p:ext uri="{D42A27DB-BD31-4B8C-83A1-F6EECF244321}">
                <p14:modId xmlns:p14="http://schemas.microsoft.com/office/powerpoint/2010/main" val="1740892929"/>
              </p:ext>
            </p:extLst>
          </p:nvPr>
        </p:nvGraphicFramePr>
        <p:xfrm>
          <a:off x="4171081" y="1301258"/>
          <a:ext cx="3925169" cy="3442192"/>
        </p:xfrm>
        <a:graphic>
          <a:graphicData uri="http://schemas.openxmlformats.org/drawingml/2006/table">
            <a:tbl>
              <a:tblPr firstRow="1">
                <a:noFill/>
                <a:tableStyleId>{852B4E0E-E1B5-4763-9CB3-ECF953B0035A}</a:tableStyleId>
              </a:tblPr>
              <a:tblGrid>
                <a:gridCol w="3925169">
                  <a:extLst>
                    <a:ext uri="{9D8B030D-6E8A-4147-A177-3AD203B41FA5}">
                      <a16:colId xmlns:a16="http://schemas.microsoft.com/office/drawing/2014/main" val="20000"/>
                    </a:ext>
                  </a:extLst>
                </a:gridCol>
              </a:tblGrid>
              <a:tr h="451342">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000" dirty="0"/>
                        <a:t>Key individuals</a:t>
                      </a:r>
                      <a:endParaRPr sz="1200" u="none" strike="noStrike" cap="none" dirty="0"/>
                    </a:p>
                  </a:txBody>
                  <a:tcPr marL="50800" marR="50800" marT="50800" marB="50800" anchor="ctr">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T w="38100" cap="flat" cmpd="sng">
                      <a:solidFill>
                        <a:srgbClr val="DE6A10"/>
                      </a:solidFill>
                      <a:prstDash val="solid"/>
                      <a:round/>
                      <a:headEnd type="none" w="sm" len="sm"/>
                      <a:tailEnd type="none" w="sm" len="sm"/>
                    </a:lnT>
                    <a:solidFill>
                      <a:srgbClr val="DE6A10"/>
                    </a:solidFill>
                  </a:tcPr>
                </a:tc>
                <a:extLst>
                  <a:ext uri="{0D108BD9-81ED-4DB2-BD59-A6C34878D82A}">
                    <a16:rowId xmlns:a16="http://schemas.microsoft.com/office/drawing/2014/main" val="10000"/>
                  </a:ext>
                </a:extLst>
              </a:tr>
              <a:tr h="2990850">
                <a:tc>
                  <a:txBody>
                    <a:bodyPr/>
                    <a:lstStyle/>
                    <a:p>
                      <a:pPr marL="0" marR="0" lvl="0" indent="0" algn="l" rtl="0">
                        <a:lnSpc>
                          <a:spcPct val="100000"/>
                        </a:lnSpc>
                        <a:spcBef>
                          <a:spcPts val="400"/>
                        </a:spcBef>
                        <a:spcAft>
                          <a:spcPts val="0"/>
                        </a:spcAft>
                        <a:buClr>
                          <a:srgbClr val="000000"/>
                        </a:buClr>
                        <a:buSzPts val="800"/>
                        <a:buFont typeface="Arial"/>
                        <a:buNone/>
                      </a:pPr>
                      <a:r>
                        <a:rPr lang="en-GB" sz="1100" dirty="0">
                          <a:solidFill>
                            <a:schemeClr val="accent4"/>
                          </a:solidFill>
                          <a:latin typeface="Helvetica Neue"/>
                          <a:ea typeface="Helvetica Neue"/>
                          <a:cs typeface="Helvetica Neue"/>
                          <a:sym typeface="Helvetica Neue"/>
                        </a:rPr>
                        <a:t>Archbishop </a:t>
                      </a:r>
                      <a:r>
                        <a:rPr lang="en-GB" sz="1100" dirty="0" err="1">
                          <a:solidFill>
                            <a:schemeClr val="accent4"/>
                          </a:solidFill>
                          <a:latin typeface="Helvetica Neue"/>
                          <a:ea typeface="Helvetica Neue"/>
                          <a:cs typeface="Helvetica Neue"/>
                          <a:sym typeface="Helvetica Neue"/>
                        </a:rPr>
                        <a:t>Stigund</a:t>
                      </a:r>
                      <a:endParaRPr lang="en-GB" sz="1100" dirty="0">
                        <a:solidFill>
                          <a:schemeClr val="accent4"/>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dirty="0">
                          <a:solidFill>
                            <a:schemeClr val="tx1"/>
                          </a:solidFill>
                          <a:latin typeface="Helvetica Neue"/>
                          <a:ea typeface="Helvetica Neue"/>
                          <a:cs typeface="Helvetica Neue"/>
                          <a:sym typeface="Helvetica Neue"/>
                        </a:rPr>
                        <a:t>Been a bishop since 1043 and advised</a:t>
                      </a:r>
                      <a:r>
                        <a:rPr lang="en-GB" sz="1100" baseline="0" dirty="0">
                          <a:solidFill>
                            <a:schemeClr val="tx1"/>
                          </a:solidFill>
                          <a:latin typeface="Helvetica Neue"/>
                          <a:ea typeface="Helvetica Neue"/>
                          <a:cs typeface="Helvetica Neue"/>
                          <a:sym typeface="Helvetica Neue"/>
                        </a:rPr>
                        <a:t> King Edward and Godwin. Made Archbishop of both Canterbury and Winchester. William removed him from  his position for corruption in 1070.</a:t>
                      </a:r>
                      <a:endParaRPr lang="en-GB" sz="1100" dirty="0">
                        <a:solidFill>
                          <a:srgbClr val="000000"/>
                        </a:solidFill>
                        <a:latin typeface="Helvetica Neue"/>
                        <a:ea typeface="Helvetica Neue"/>
                        <a:cs typeface="Helvetica Neue"/>
                        <a:sym typeface="Helvetica Neue"/>
                      </a:endParaRPr>
                    </a:p>
                    <a:p>
                      <a:pPr marL="0" marR="0" lvl="0" indent="0" algn="l" rtl="0">
                        <a:lnSpc>
                          <a:spcPct val="100000"/>
                        </a:lnSpc>
                        <a:spcBef>
                          <a:spcPts val="400"/>
                        </a:spcBef>
                        <a:spcAft>
                          <a:spcPts val="0"/>
                        </a:spcAft>
                        <a:buClr>
                          <a:srgbClr val="000000"/>
                        </a:buClr>
                        <a:buSzPts val="800"/>
                        <a:buFont typeface="Arial"/>
                        <a:buNone/>
                      </a:pPr>
                      <a:r>
                        <a:rPr lang="en-GB" sz="1100" dirty="0">
                          <a:solidFill>
                            <a:schemeClr val="accent4"/>
                          </a:solidFill>
                          <a:latin typeface="Helvetica Neue"/>
                          <a:ea typeface="Helvetica Neue"/>
                          <a:cs typeface="Helvetica Neue"/>
                          <a:sym typeface="Helvetica Neue"/>
                        </a:rPr>
                        <a:t>King Malcolm III</a:t>
                      </a:r>
                      <a:r>
                        <a:rPr lang="en-GB" sz="1100" baseline="0" dirty="0">
                          <a:solidFill>
                            <a:schemeClr val="accent4"/>
                          </a:solidFill>
                          <a:latin typeface="Helvetica Neue"/>
                          <a:ea typeface="Helvetica Neue"/>
                          <a:cs typeface="Helvetica Neue"/>
                          <a:sym typeface="Helvetica Neue"/>
                        </a:rPr>
                        <a:t> of Scotland</a:t>
                      </a:r>
                    </a:p>
                    <a:p>
                      <a:pPr marL="0" marR="0" lvl="0" indent="0" algn="l" rtl="0">
                        <a:lnSpc>
                          <a:spcPct val="100000"/>
                        </a:lnSpc>
                        <a:spcBef>
                          <a:spcPts val="400"/>
                        </a:spcBef>
                        <a:spcAft>
                          <a:spcPts val="0"/>
                        </a:spcAft>
                        <a:buClr>
                          <a:srgbClr val="000000"/>
                        </a:buClr>
                        <a:buSzPts val="800"/>
                        <a:buFont typeface="Arial"/>
                        <a:buNone/>
                      </a:pPr>
                      <a:r>
                        <a:rPr lang="en-GB" sz="1100" baseline="0" dirty="0">
                          <a:solidFill>
                            <a:srgbClr val="000000"/>
                          </a:solidFill>
                          <a:latin typeface="Helvetica Neue"/>
                          <a:ea typeface="Helvetica Neue"/>
                          <a:cs typeface="Helvetica Neue"/>
                          <a:sym typeface="Helvetica Neue"/>
                        </a:rPr>
                        <a:t>King od Scotland 1058-1093. Gave protection to rebellious Anglo-Saxons. Invaded northern England but upon defeat had to accept William as his overlord in 1072. He rebelled and was killed at the Battle of Alnwick in 1093.</a:t>
                      </a:r>
                    </a:p>
                    <a:p>
                      <a:pPr marL="0" marR="0" lvl="0" indent="0" algn="l" rtl="0">
                        <a:lnSpc>
                          <a:spcPct val="100000"/>
                        </a:lnSpc>
                        <a:spcBef>
                          <a:spcPts val="400"/>
                        </a:spcBef>
                        <a:spcAft>
                          <a:spcPts val="0"/>
                        </a:spcAft>
                        <a:buClr>
                          <a:srgbClr val="000000"/>
                        </a:buClr>
                        <a:buSzPts val="800"/>
                        <a:buFont typeface="Arial"/>
                        <a:buNone/>
                      </a:pPr>
                      <a:r>
                        <a:rPr lang="en-GB" sz="1100" baseline="0" dirty="0">
                          <a:solidFill>
                            <a:schemeClr val="accent4"/>
                          </a:solidFill>
                          <a:latin typeface="Helvetica Neue"/>
                          <a:ea typeface="Helvetica Neue"/>
                          <a:cs typeface="Helvetica Neue"/>
                          <a:sym typeface="Helvetica Neue"/>
                        </a:rPr>
                        <a:t>Hereward the Wake</a:t>
                      </a:r>
                    </a:p>
                    <a:p>
                      <a:pPr marL="0" marR="0" lvl="0" indent="0" algn="l" rtl="0">
                        <a:lnSpc>
                          <a:spcPct val="100000"/>
                        </a:lnSpc>
                        <a:spcBef>
                          <a:spcPts val="400"/>
                        </a:spcBef>
                        <a:spcAft>
                          <a:spcPts val="0"/>
                        </a:spcAft>
                        <a:buClr>
                          <a:srgbClr val="000000"/>
                        </a:buClr>
                        <a:buSzPts val="800"/>
                        <a:buFont typeface="Arial"/>
                        <a:buNone/>
                      </a:pPr>
                      <a:r>
                        <a:rPr lang="en-GB" sz="1100" dirty="0">
                          <a:solidFill>
                            <a:schemeClr val="tx1"/>
                          </a:solidFill>
                          <a:latin typeface="Helvetica Neue"/>
                          <a:ea typeface="Helvetica Neue"/>
                          <a:cs typeface="Helvetica Neue"/>
                          <a:sym typeface="Helvetica Neue"/>
                        </a:rPr>
                        <a:t>Believed to be the son of the Earl of Mercia. Made an outlaw</a:t>
                      </a:r>
                      <a:r>
                        <a:rPr lang="en-GB" sz="1100" baseline="0" dirty="0">
                          <a:solidFill>
                            <a:schemeClr val="tx1"/>
                          </a:solidFill>
                          <a:latin typeface="Helvetica Neue"/>
                          <a:ea typeface="Helvetica Neue"/>
                          <a:cs typeface="Helvetica Neue"/>
                          <a:sym typeface="Helvetica Neue"/>
                        </a:rPr>
                        <a:t> by King Edward as he was uncontrollable. Became an English hero after rebelling against the Normand in Eats Anglia.</a:t>
                      </a:r>
                      <a:endParaRPr sz="1100" dirty="0">
                        <a:solidFill>
                          <a:schemeClr val="tx1"/>
                        </a:solidFill>
                        <a:latin typeface="Helvetica Neue"/>
                        <a:ea typeface="Helvetica Neue"/>
                        <a:cs typeface="Helvetica Neue"/>
                        <a:sym typeface="Helvetica Neue"/>
                      </a:endParaRPr>
                    </a:p>
                  </a:txBody>
                  <a:tcPr marL="50800" marR="50800" marT="50800" marB="50800">
                    <a:lnL w="38100" cap="flat" cmpd="sng">
                      <a:solidFill>
                        <a:srgbClr val="DE6A10"/>
                      </a:solidFill>
                      <a:prstDash val="solid"/>
                      <a:round/>
                      <a:headEnd type="none" w="sm" len="sm"/>
                      <a:tailEnd type="none" w="sm" len="sm"/>
                    </a:lnL>
                    <a:lnR w="38100" cap="flat" cmpd="sng">
                      <a:solidFill>
                        <a:srgbClr val="DE6A10"/>
                      </a:solidFill>
                      <a:prstDash val="solid"/>
                      <a:round/>
                      <a:headEnd type="none" w="sm" len="sm"/>
                      <a:tailEnd type="none" w="sm" len="sm"/>
                    </a:lnR>
                    <a:lnB w="38100" cap="flat" cmpd="sng">
                      <a:solidFill>
                        <a:srgbClr val="DE6A1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extLst>
              <p:ext uri="{D42A27DB-BD31-4B8C-83A1-F6EECF244321}">
                <p14:modId xmlns:p14="http://schemas.microsoft.com/office/powerpoint/2010/main" val="2267412786"/>
              </p:ext>
            </p:extLst>
          </p:nvPr>
        </p:nvGraphicFramePr>
        <p:xfrm>
          <a:off x="4183220" y="4876788"/>
          <a:ext cx="2466682" cy="3638562"/>
        </p:xfrm>
        <a:graphic>
          <a:graphicData uri="http://schemas.openxmlformats.org/drawingml/2006/table">
            <a:tbl>
              <a:tblPr firstRow="1">
                <a:noFill/>
                <a:tableStyleId>{852B4E0E-E1B5-4763-9CB3-ECF953B0035A}</a:tableStyleId>
              </a:tblPr>
              <a:tblGrid>
                <a:gridCol w="2466682">
                  <a:extLst>
                    <a:ext uri="{9D8B030D-6E8A-4147-A177-3AD203B41FA5}">
                      <a16:colId xmlns:a16="http://schemas.microsoft.com/office/drawing/2014/main" val="20000"/>
                    </a:ext>
                  </a:extLst>
                </a:gridCol>
              </a:tblGrid>
              <a:tr h="427075">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1400" u="none" strike="noStrike" cap="none" dirty="0"/>
                        <a:t>Rebellions against the Normans</a:t>
                      </a:r>
                      <a:endParaRPr sz="1400" u="none" strike="noStrike" cap="none" dirty="0"/>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3110242">
                <a:tc>
                  <a:txBody>
                    <a:bodyPr/>
                    <a:lstStyle/>
                    <a:p>
                      <a:pPr marL="0" marR="0" lvl="0" indent="0" algn="l" rtl="0">
                        <a:lnSpc>
                          <a:spcPct val="100000"/>
                        </a:lnSpc>
                        <a:spcBef>
                          <a:spcPts val="0"/>
                        </a:spcBef>
                        <a:spcAft>
                          <a:spcPts val="0"/>
                        </a:spcAft>
                        <a:buClr>
                          <a:srgbClr val="000000"/>
                        </a:buClr>
                        <a:buSzPts val="800"/>
                        <a:buFont typeface="Helvetica Neue"/>
                        <a:buNone/>
                      </a:pPr>
                      <a:endParaRPr dirty="0">
                        <a:latin typeface="Helvetica Neue"/>
                        <a:ea typeface="Helvetica Neue"/>
                        <a:cs typeface="Helvetica Neue"/>
                        <a:sym typeface="Helvetica Neue"/>
                      </a:endParaRPr>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7" name="Google Shape;67;p14"/>
          <p:cNvGraphicFramePr/>
          <p:nvPr>
            <p:extLst>
              <p:ext uri="{D42A27DB-BD31-4B8C-83A1-F6EECF244321}">
                <p14:modId xmlns:p14="http://schemas.microsoft.com/office/powerpoint/2010/main" val="4096939434"/>
              </p:ext>
            </p:extLst>
          </p:nvPr>
        </p:nvGraphicFramePr>
        <p:xfrm>
          <a:off x="8357306" y="1298080"/>
          <a:ext cx="4294544" cy="3407270"/>
        </p:xfrm>
        <a:graphic>
          <a:graphicData uri="http://schemas.openxmlformats.org/drawingml/2006/table">
            <a:tbl>
              <a:tblPr firstRow="1">
                <a:noFill/>
                <a:tableStyleId>{852B4E0E-E1B5-4763-9CB3-ECF953B0035A}</a:tableStyleId>
              </a:tblPr>
              <a:tblGrid>
                <a:gridCol w="4294544">
                  <a:extLst>
                    <a:ext uri="{9D8B030D-6E8A-4147-A177-3AD203B41FA5}">
                      <a16:colId xmlns:a16="http://schemas.microsoft.com/office/drawing/2014/main" val="20000"/>
                    </a:ext>
                  </a:extLst>
                </a:gridCol>
              </a:tblGrid>
              <a:tr h="450375">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GB" sz="2000" u="none" strike="noStrike" cap="none" dirty="0"/>
                        <a:t>After Hastings</a:t>
                      </a:r>
                      <a:endParaRPr sz="20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2956895">
                <a:tc>
                  <a:txBody>
                    <a:bodyPr/>
                    <a:lstStyle/>
                    <a:p>
                      <a:pPr marL="0" marR="0" lvl="0" indent="0" algn="l" rtl="0">
                        <a:lnSpc>
                          <a:spcPct val="100000"/>
                        </a:lnSpc>
                        <a:spcBef>
                          <a:spcPts val="0"/>
                        </a:spcBef>
                        <a:spcAft>
                          <a:spcPts val="0"/>
                        </a:spcAft>
                        <a:buClr>
                          <a:srgbClr val="000000"/>
                        </a:buClr>
                        <a:buSzPts val="900"/>
                        <a:buFont typeface="Helvetica Neue"/>
                        <a:buNone/>
                      </a:pPr>
                      <a:r>
                        <a:rPr lang="en-US"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8" name="Google Shape;68;p14"/>
          <p:cNvGraphicFramePr/>
          <p:nvPr>
            <p:extLst>
              <p:ext uri="{D42A27DB-BD31-4B8C-83A1-F6EECF244321}">
                <p14:modId xmlns:p14="http://schemas.microsoft.com/office/powerpoint/2010/main" val="617647764"/>
              </p:ext>
            </p:extLst>
          </p:nvPr>
        </p:nvGraphicFramePr>
        <p:xfrm>
          <a:off x="232667" y="1265210"/>
          <a:ext cx="3844033" cy="7264926"/>
        </p:xfrm>
        <a:graphic>
          <a:graphicData uri="http://schemas.openxmlformats.org/drawingml/2006/table">
            <a:tbl>
              <a:tblPr firstRow="1">
                <a:noFill/>
                <a:tableStyleId>{852B4E0E-E1B5-4763-9CB3-ECF953B0035A}</a:tableStyleId>
              </a:tblPr>
              <a:tblGrid>
                <a:gridCol w="928600">
                  <a:extLst>
                    <a:ext uri="{9D8B030D-6E8A-4147-A177-3AD203B41FA5}">
                      <a16:colId xmlns:a16="http://schemas.microsoft.com/office/drawing/2014/main" val="20000"/>
                    </a:ext>
                  </a:extLst>
                </a:gridCol>
                <a:gridCol w="2915433">
                  <a:extLst>
                    <a:ext uri="{9D8B030D-6E8A-4147-A177-3AD203B41FA5}">
                      <a16:colId xmlns:a16="http://schemas.microsoft.com/office/drawing/2014/main" val="20001"/>
                    </a:ext>
                  </a:extLst>
                </a:gridCol>
              </a:tblGrid>
              <a:tr h="401791">
                <a:tc gridSpan="2">
                  <a:txBody>
                    <a:bodyPr/>
                    <a:lstStyle/>
                    <a:p>
                      <a:pPr marL="0" lvl="0" indent="0" algn="ctr" rtl="0">
                        <a:spcBef>
                          <a:spcPts val="0"/>
                        </a:spcBef>
                        <a:spcAft>
                          <a:spcPts val="0"/>
                        </a:spcAft>
                        <a:buNone/>
                      </a:pPr>
                      <a:r>
                        <a:rPr lang="en-US" sz="1800" b="1" dirty="0">
                          <a:solidFill>
                            <a:srgbClr val="FFFFFF"/>
                          </a:solidFill>
                          <a:latin typeface="Helvetica"/>
                          <a:ea typeface="Helvetica"/>
                          <a:cs typeface="Helvetica"/>
                          <a:sym typeface="Helvetica"/>
                        </a:rPr>
                        <a:t>Key dates</a:t>
                      </a:r>
                      <a:endParaRPr sz="1800" b="1" dirty="0">
                        <a:solidFill>
                          <a:srgbClr val="FFFFFF"/>
                        </a:solidFill>
                        <a:latin typeface="Helvetica"/>
                        <a:ea typeface="Helvetica"/>
                        <a:cs typeface="Helvetica"/>
                        <a:sym typeface="Helvetica"/>
                      </a:endParaRPr>
                    </a:p>
                  </a:txBody>
                  <a:tcPr marL="50800" marR="50800" marT="50800" marB="50800" anchor="ctr">
                    <a:lnL w="38100" cap="flat" cmpd="sng">
                      <a:solidFill>
                        <a:srgbClr val="00882B"/>
                      </a:solidFill>
                      <a:prstDash val="solid"/>
                      <a:round/>
                      <a:headEnd type="none" w="sm" len="sm"/>
                      <a:tailEnd type="none" w="sm" len="sm"/>
                    </a:lnL>
                    <a:lnR w="38100" cap="flat" cmpd="sng">
                      <a:solidFill>
                        <a:srgbClr val="00882B"/>
                      </a:solidFill>
                      <a:prstDash val="solid"/>
                      <a:round/>
                      <a:headEnd type="none" w="sm" len="sm"/>
                      <a:tailEnd type="none" w="sm" len="sm"/>
                    </a:lnR>
                    <a:lnT w="38100"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solidFill>
                      <a:srgbClr val="00882B"/>
                    </a:solidFill>
                  </a:tcPr>
                </a:tc>
                <a:tc hMerge="1">
                  <a:txBody>
                    <a:bodyPr/>
                    <a:lstStyle/>
                    <a:p>
                      <a:endParaRPr lang="en-US"/>
                    </a:p>
                  </a:txBody>
                  <a:tcPr/>
                </a:tc>
                <a:extLst>
                  <a:ext uri="{0D108BD9-81ED-4DB2-BD59-A6C34878D82A}">
                    <a16:rowId xmlns:a16="http://schemas.microsoft.com/office/drawing/2014/main" val="10000"/>
                  </a:ext>
                </a:extLst>
              </a:tr>
              <a:tr h="596887">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1066</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solidFill>
                            <a:schemeClr val="accent2"/>
                          </a:solidFill>
                          <a:highlight>
                            <a:srgbClr val="FFFFFF"/>
                          </a:highlight>
                          <a:latin typeface="Helvetica Neue"/>
                          <a:ea typeface="Helvetica Neue"/>
                          <a:cs typeface="Helvetica Neue"/>
                          <a:sym typeface="Helvetica Neue"/>
                        </a:rPr>
                        <a:t>25 Dec-</a:t>
                      </a:r>
                      <a:r>
                        <a:rPr lang="en-GB" sz="1200" b="1" baseline="0" dirty="0">
                          <a:solidFill>
                            <a:schemeClr val="accent2"/>
                          </a:solidFill>
                          <a:highlight>
                            <a:srgbClr val="FFFFFF"/>
                          </a:highlight>
                          <a:latin typeface="Helvetica Neue"/>
                          <a:ea typeface="Helvetica Neue"/>
                          <a:cs typeface="Helvetica Neue"/>
                          <a:sym typeface="Helvetica Neue"/>
                        </a:rPr>
                        <a:t> </a:t>
                      </a:r>
                      <a:r>
                        <a:rPr lang="en-GB" sz="1200" b="1" baseline="0" dirty="0">
                          <a:highlight>
                            <a:srgbClr val="FFFFFF"/>
                          </a:highlight>
                          <a:latin typeface="Helvetica Neue"/>
                          <a:ea typeface="Helvetica Neue"/>
                          <a:cs typeface="Helvetica Neue"/>
                          <a:sym typeface="Helvetica Neue"/>
                        </a:rPr>
                        <a:t>William crowned King of England</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solidFill>
                        <a:srgbClr val="00882B"/>
                      </a:solidFill>
                      <a:prstDash val="solid"/>
                      <a:round/>
                      <a:headEnd type="none" w="sm" len="sm"/>
                      <a:tailEnd type="none" w="sm" len="sm"/>
                    </a:lnB>
                  </a:tcPr>
                </a:tc>
                <a:extLst>
                  <a:ext uri="{0D108BD9-81ED-4DB2-BD59-A6C34878D82A}">
                    <a16:rowId xmlns:a16="http://schemas.microsoft.com/office/drawing/2014/main" val="10001"/>
                  </a:ext>
                </a:extLst>
              </a:tr>
              <a:tr h="1215048">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1067</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solidFill>
                            <a:schemeClr val="accent2"/>
                          </a:solidFill>
                          <a:highlight>
                            <a:srgbClr val="FFFFFF"/>
                          </a:highlight>
                          <a:latin typeface="Helvetica Neue"/>
                          <a:ea typeface="Helvetica Neue"/>
                          <a:cs typeface="Helvetica Neue"/>
                          <a:sym typeface="Helvetica Neue"/>
                        </a:rPr>
                        <a:t>Mar-</a:t>
                      </a:r>
                      <a:r>
                        <a:rPr lang="en-GB" sz="1200" b="1" dirty="0">
                          <a:highlight>
                            <a:srgbClr val="FFFFFF"/>
                          </a:highlight>
                          <a:latin typeface="Helvetica Neue"/>
                          <a:ea typeface="Helvetica Neue"/>
                          <a:cs typeface="Helvetica Neue"/>
                          <a:sym typeface="Helvetica Neue"/>
                        </a:rPr>
                        <a:t> William returns to Normandy; unrest in Herefordshire and Wales</a:t>
                      </a:r>
                    </a:p>
                    <a:p>
                      <a:pPr marL="0" lvl="0" indent="0" algn="l" rtl="0">
                        <a:lnSpc>
                          <a:spcPct val="115000"/>
                        </a:lnSpc>
                        <a:spcBef>
                          <a:spcPts val="0"/>
                        </a:spcBef>
                        <a:spcAft>
                          <a:spcPts val="0"/>
                        </a:spcAft>
                        <a:buNone/>
                      </a:pPr>
                      <a:r>
                        <a:rPr lang="en-GB" sz="1200" b="1" dirty="0">
                          <a:solidFill>
                            <a:schemeClr val="accent2"/>
                          </a:solidFill>
                          <a:highlight>
                            <a:srgbClr val="FFFFFF"/>
                          </a:highlight>
                          <a:latin typeface="Helvetica Neue"/>
                          <a:ea typeface="Helvetica Neue"/>
                          <a:cs typeface="Helvetica Neue"/>
                          <a:sym typeface="Helvetica Neue"/>
                        </a:rPr>
                        <a:t>Dec- </a:t>
                      </a:r>
                      <a:r>
                        <a:rPr lang="en-GB" sz="1200" b="1" dirty="0">
                          <a:highlight>
                            <a:srgbClr val="FFFFFF"/>
                          </a:highlight>
                          <a:latin typeface="Helvetica Neue"/>
                          <a:ea typeface="Helvetica Neue"/>
                          <a:cs typeface="Helvetica Neue"/>
                          <a:sym typeface="Helvetica Neue"/>
                        </a:rPr>
                        <a:t>William returns to England;</a:t>
                      </a:r>
                      <a:r>
                        <a:rPr lang="en-GB" sz="1200" b="1" baseline="0" dirty="0">
                          <a:highlight>
                            <a:srgbClr val="FFFFFF"/>
                          </a:highlight>
                          <a:latin typeface="Helvetica Neue"/>
                          <a:ea typeface="Helvetica Neue"/>
                          <a:cs typeface="Helvetica Neue"/>
                          <a:sym typeface="Helvetica Neue"/>
                        </a:rPr>
                        <a:t> distributes land in areas of potential rebellion to loyal barons</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2"/>
                  </a:ext>
                </a:extLst>
              </a:tr>
              <a:tr h="1008994">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1068</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Rebellions in the south west</a:t>
                      </a:r>
                    </a:p>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Siege of Exeter by William</a:t>
                      </a:r>
                    </a:p>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Earls Edwin, </a:t>
                      </a:r>
                      <a:r>
                        <a:rPr lang="en-GB" sz="1200" b="1" dirty="0" err="1">
                          <a:highlight>
                            <a:srgbClr val="FFFFFF"/>
                          </a:highlight>
                          <a:latin typeface="Helvetica Neue"/>
                          <a:ea typeface="Helvetica Neue"/>
                          <a:cs typeface="Helvetica Neue"/>
                          <a:sym typeface="Helvetica Neue"/>
                        </a:rPr>
                        <a:t>Morcar</a:t>
                      </a:r>
                      <a:r>
                        <a:rPr lang="en-GB" sz="1200" b="1" baseline="0" dirty="0">
                          <a:highlight>
                            <a:srgbClr val="FFFFFF"/>
                          </a:highlight>
                          <a:latin typeface="Helvetica Neue"/>
                          <a:ea typeface="Helvetica Neue"/>
                          <a:cs typeface="Helvetica Neue"/>
                          <a:sym typeface="Helvetica Neue"/>
                        </a:rPr>
                        <a:t> and Edgar the </a:t>
                      </a:r>
                      <a:r>
                        <a:rPr lang="en-GB" sz="1200" b="1" baseline="0" dirty="0" err="1">
                          <a:highlight>
                            <a:srgbClr val="FFFFFF"/>
                          </a:highlight>
                          <a:latin typeface="Helvetica Neue"/>
                          <a:ea typeface="Helvetica Neue"/>
                          <a:cs typeface="Helvetica Neue"/>
                          <a:sym typeface="Helvetica Neue"/>
                        </a:rPr>
                        <a:t>Aetheling</a:t>
                      </a:r>
                      <a:r>
                        <a:rPr lang="en-GB" sz="1200" b="1" baseline="0" dirty="0">
                          <a:highlight>
                            <a:srgbClr val="FFFFFF"/>
                          </a:highlight>
                          <a:latin typeface="Helvetica Neue"/>
                          <a:ea typeface="Helvetica Neue"/>
                          <a:cs typeface="Helvetica Neue"/>
                          <a:sym typeface="Helvetica Neue"/>
                        </a:rPr>
                        <a:t> flee north</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3"/>
                  </a:ext>
                </a:extLst>
              </a:tr>
              <a:tr h="1833210">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1069</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Rebels burn Norman Earl</a:t>
                      </a:r>
                      <a:r>
                        <a:rPr lang="en-GB" sz="1200" b="1" baseline="0" dirty="0">
                          <a:highlight>
                            <a:srgbClr val="FFFFFF"/>
                          </a:highlight>
                          <a:latin typeface="Helvetica Neue"/>
                          <a:ea typeface="Helvetica Neue"/>
                          <a:cs typeface="Helvetica Neue"/>
                          <a:sym typeface="Helvetica Neue"/>
                        </a:rPr>
                        <a:t> Robert of Commines to death in Durham. It spreads to York. </a:t>
                      </a:r>
                    </a:p>
                    <a:p>
                      <a:pPr marL="0" lvl="0" indent="0" algn="l" rtl="0">
                        <a:lnSpc>
                          <a:spcPct val="115000"/>
                        </a:lnSpc>
                        <a:spcBef>
                          <a:spcPts val="0"/>
                        </a:spcBef>
                        <a:spcAft>
                          <a:spcPts val="0"/>
                        </a:spcAft>
                        <a:buNone/>
                      </a:pPr>
                      <a:r>
                        <a:rPr lang="en-GB" sz="1200" b="1" baseline="0" dirty="0">
                          <a:highlight>
                            <a:srgbClr val="FFFFFF"/>
                          </a:highlight>
                          <a:latin typeface="Helvetica Neue"/>
                          <a:ea typeface="Helvetica Neue"/>
                          <a:cs typeface="Helvetica Neue"/>
                          <a:sym typeface="Helvetica Neue"/>
                        </a:rPr>
                        <a:t>Vikings invade</a:t>
                      </a:r>
                    </a:p>
                    <a:p>
                      <a:pPr marL="0" lvl="0" indent="0" algn="l" rtl="0">
                        <a:lnSpc>
                          <a:spcPct val="115000"/>
                        </a:lnSpc>
                        <a:spcBef>
                          <a:spcPts val="0"/>
                        </a:spcBef>
                        <a:spcAft>
                          <a:spcPts val="0"/>
                        </a:spcAft>
                        <a:buNone/>
                      </a:pPr>
                      <a:r>
                        <a:rPr lang="en-GB" sz="1200" b="1" baseline="0" dirty="0">
                          <a:highlight>
                            <a:srgbClr val="FFFFFF"/>
                          </a:highlight>
                          <a:latin typeface="Helvetica Neue"/>
                          <a:ea typeface="Helvetica Neue"/>
                          <a:cs typeface="Helvetica Neue"/>
                          <a:sym typeface="Helvetica Neue"/>
                        </a:rPr>
                        <a:t>Revolts in Dorset, Somerset, Staffordshire and Cheshire</a:t>
                      </a:r>
                    </a:p>
                    <a:p>
                      <a:pPr marL="0" lvl="0" indent="0" algn="l" rtl="0">
                        <a:lnSpc>
                          <a:spcPct val="115000"/>
                        </a:lnSpc>
                        <a:spcBef>
                          <a:spcPts val="0"/>
                        </a:spcBef>
                        <a:spcAft>
                          <a:spcPts val="0"/>
                        </a:spcAft>
                        <a:buNone/>
                      </a:pPr>
                      <a:r>
                        <a:rPr lang="en-GB" sz="1200" b="1" baseline="0" dirty="0">
                          <a:highlight>
                            <a:srgbClr val="FFFFFF"/>
                          </a:highlight>
                          <a:latin typeface="Helvetica Neue"/>
                          <a:ea typeface="Helvetica Neue"/>
                          <a:cs typeface="Helvetica Neue"/>
                          <a:sym typeface="Helvetica Neue"/>
                        </a:rPr>
                        <a:t>King Malcolm of Scotland marries Edgar’s sister, Margaret</a:t>
                      </a: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4"/>
                  </a:ext>
                </a:extLst>
              </a:tr>
              <a:tr h="607973">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1070</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‘Harrying of the North’</a:t>
                      </a:r>
                    </a:p>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Unrest in East Anglia</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5"/>
                  </a:ext>
                </a:extLst>
              </a:tr>
              <a:tr h="479607">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1072</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Scotland invades northern England</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6"/>
                  </a:ext>
                </a:extLst>
              </a:tr>
              <a:tr h="479607">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1075</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Revolt of the Norman earls</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7"/>
                  </a:ext>
                </a:extLst>
              </a:tr>
              <a:tr h="607973">
                <a:tc>
                  <a:txBody>
                    <a:bodyPr/>
                    <a:lstStyle/>
                    <a:p>
                      <a:pPr marL="0" lvl="0" indent="0" algn="ctr" rtl="0">
                        <a:lnSpc>
                          <a:spcPct val="115000"/>
                        </a:lnSpc>
                        <a:spcBef>
                          <a:spcPts val="0"/>
                        </a:spcBef>
                        <a:spcAft>
                          <a:spcPts val="0"/>
                        </a:spcAft>
                        <a:buNone/>
                      </a:pPr>
                      <a:r>
                        <a:rPr lang="en-GB" sz="1600" b="1" dirty="0">
                          <a:highlight>
                            <a:srgbClr val="FFFFFF"/>
                          </a:highlight>
                          <a:latin typeface="Helvetica Neue"/>
                          <a:ea typeface="Helvetica Neue"/>
                          <a:cs typeface="Helvetica Neue"/>
                          <a:sym typeface="Helvetica Neue"/>
                        </a:rPr>
                        <a:t>1076</a:t>
                      </a:r>
                      <a:endParaRPr sz="1600" b="1" dirty="0">
                        <a:highlight>
                          <a:srgbClr val="FFFFFF"/>
                        </a:highlight>
                        <a:latin typeface="Helvetica Neue"/>
                        <a:ea typeface="Helvetica Neue"/>
                        <a:cs typeface="Helvetica Neue"/>
                        <a:sym typeface="Helvetica Neue"/>
                      </a:endParaRPr>
                    </a:p>
                  </a:txBody>
                  <a:tcPr marL="91425" marR="95250" marT="91425" marB="91425" anchor="ctr">
                    <a:lnL w="9525" cap="flat" cmpd="sng">
                      <a:solidFill>
                        <a:srgbClr val="00882B"/>
                      </a:solidFill>
                      <a:prstDash val="solid"/>
                      <a:round/>
                      <a:headEnd type="none" w="sm" len="sm"/>
                      <a:tailEnd type="none" w="sm" len="sm"/>
                    </a:lnL>
                    <a:lnR w="9525" cap="flat" cmpd="sng" algn="ctr">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Last English earl, </a:t>
                      </a:r>
                      <a:r>
                        <a:rPr lang="en-GB" sz="1200" b="1" dirty="0" err="1">
                          <a:highlight>
                            <a:srgbClr val="FFFFFF"/>
                          </a:highlight>
                          <a:latin typeface="Helvetica Neue"/>
                          <a:ea typeface="Helvetica Neue"/>
                          <a:cs typeface="Helvetica Neue"/>
                          <a:sym typeface="Helvetica Neue"/>
                        </a:rPr>
                        <a:t>Waltheif</a:t>
                      </a:r>
                      <a:r>
                        <a:rPr lang="en-GB" sz="1200" b="1" dirty="0">
                          <a:highlight>
                            <a:srgbClr val="FFFFFF"/>
                          </a:highlight>
                          <a:latin typeface="Helvetica Neue"/>
                          <a:ea typeface="Helvetica Neue"/>
                          <a:cs typeface="Helvetica Neue"/>
                          <a:sym typeface="Helvetica Neue"/>
                        </a:rPr>
                        <a:t> killed</a:t>
                      </a:r>
                    </a:p>
                    <a:p>
                      <a:pPr marL="0" lvl="0" indent="0" algn="l" rtl="0">
                        <a:lnSpc>
                          <a:spcPct val="115000"/>
                        </a:lnSpc>
                        <a:spcBef>
                          <a:spcPts val="0"/>
                        </a:spcBef>
                        <a:spcAft>
                          <a:spcPts val="0"/>
                        </a:spcAft>
                        <a:buNone/>
                      </a:pPr>
                      <a:r>
                        <a:rPr lang="en-GB" sz="1200" b="1" dirty="0">
                          <a:highlight>
                            <a:srgbClr val="FFFFFF"/>
                          </a:highlight>
                          <a:latin typeface="Helvetica Neue"/>
                          <a:ea typeface="Helvetica Neue"/>
                          <a:cs typeface="Helvetica Neue"/>
                          <a:sym typeface="Helvetica Neue"/>
                        </a:rPr>
                        <a:t>Scottish raids in Northumbria</a:t>
                      </a:r>
                      <a:endParaRPr sz="1200" b="1" dirty="0">
                        <a:highlight>
                          <a:srgbClr val="FFFFFF"/>
                        </a:highlight>
                        <a:latin typeface="Helvetica Neue"/>
                        <a:ea typeface="Helvetica Neue"/>
                        <a:cs typeface="Helvetica Neue"/>
                        <a:sym typeface="Helvetica Neue"/>
                      </a:endParaRPr>
                    </a:p>
                  </a:txBody>
                  <a:tcPr marL="91425" marR="95250" marT="91425" marB="91425">
                    <a:lnL w="9525" cap="flat" cmpd="sng" algn="ctr">
                      <a:solidFill>
                        <a:srgbClr val="00882B"/>
                      </a:solidFill>
                      <a:prstDash val="solid"/>
                      <a:round/>
                      <a:headEnd type="none" w="sm" len="sm"/>
                      <a:tailEnd type="none" w="sm" len="sm"/>
                    </a:lnL>
                    <a:lnR w="9525" cap="flat" cmpd="sng">
                      <a:solidFill>
                        <a:srgbClr val="00882B"/>
                      </a:solidFill>
                      <a:prstDash val="solid"/>
                      <a:round/>
                      <a:headEnd type="none" w="sm" len="sm"/>
                      <a:tailEnd type="none" w="sm" len="sm"/>
                    </a:lnR>
                    <a:lnT w="9525" cap="flat" cmpd="sng">
                      <a:solidFill>
                        <a:srgbClr val="00882B"/>
                      </a:solidFill>
                      <a:prstDash val="solid"/>
                      <a:round/>
                      <a:headEnd type="none" w="sm" len="sm"/>
                      <a:tailEnd type="none" w="sm" len="sm"/>
                    </a:lnT>
                    <a:lnB w="9525" cap="flat" cmpd="sng" algn="ctr">
                      <a:solidFill>
                        <a:srgbClr val="00882B"/>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1026" name="Picture 2" descr="C:\Users\ddavies\AppData\Local\Microsoft\Windows\Temporary Internet Files\Content.Outlook\3NNSHATN\file-1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02" y="1866900"/>
            <a:ext cx="3857698" cy="2762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davies\AppData\Local\Microsoft\Windows\Temporary Internet Files\Content.Outlook\3NNSHATN\file-1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167" y="5486399"/>
            <a:ext cx="1940655" cy="298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1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39700" y="101538"/>
            <a:ext cx="12725400" cy="9550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74" name="Google Shape;74;p15"/>
          <p:cNvSpPr/>
          <p:nvPr/>
        </p:nvSpPr>
        <p:spPr>
          <a:xfrm>
            <a:off x="2470150" y="177800"/>
            <a:ext cx="10267200" cy="951900"/>
          </a:xfrm>
          <a:prstGeom prst="rect">
            <a:avLst/>
          </a:prstGeom>
          <a:noFill/>
          <a:ln w="38100" cap="flat" cmpd="sng">
            <a:solidFill>
              <a:schemeClr val="accen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700"/>
              <a:buFont typeface="Helvetica Neue"/>
              <a:buNone/>
            </a:pPr>
            <a:r>
              <a:rPr lang="en-US" sz="2700" b="1" dirty="0">
                <a:latin typeface="Helvetica Neue"/>
                <a:ea typeface="Helvetica Neue"/>
                <a:cs typeface="Helvetica Neue"/>
                <a:sym typeface="Helvetica Neue"/>
              </a:rPr>
              <a:t>History</a:t>
            </a:r>
            <a:r>
              <a:rPr lang="en-US" sz="2700" b="1" i="0" u="none" strike="noStrike" cap="none" dirty="0">
                <a:solidFill>
                  <a:srgbClr val="000000"/>
                </a:solidFill>
                <a:latin typeface="Helvetica Neue"/>
                <a:ea typeface="Helvetica Neue"/>
                <a:cs typeface="Helvetica Neue"/>
                <a:sym typeface="Helvetica Neue"/>
              </a:rPr>
              <a:t> Knowledge </a:t>
            </a:r>
            <a:r>
              <a:rPr lang="en-US" sz="2700" b="1" i="0" u="none" strike="noStrike" cap="none" dirty="0" err="1">
                <a:solidFill>
                  <a:srgbClr val="000000"/>
                </a:solidFill>
                <a:latin typeface="Helvetica Neue"/>
                <a:ea typeface="Helvetica Neue"/>
                <a:cs typeface="Helvetica Neue"/>
                <a:sym typeface="Helvetica Neue"/>
              </a:rPr>
              <a:t>Orga</a:t>
            </a:r>
            <a:r>
              <a:rPr lang="en-US" sz="2700" b="1" dirty="0" err="1">
                <a:latin typeface="Helvetica Neue"/>
                <a:ea typeface="Helvetica Neue"/>
                <a:cs typeface="Helvetica Neue"/>
                <a:sym typeface="Helvetica Neue"/>
              </a:rPr>
              <a:t>niser</a:t>
            </a:r>
            <a:endParaRPr lang="en-US" sz="2700" b="1" dirty="0">
              <a:latin typeface="Helvetica Neue"/>
              <a:ea typeface="Helvetica Neue"/>
              <a:cs typeface="Helvetica Neue"/>
              <a:sym typeface="Helvetica Neue"/>
            </a:endParaRPr>
          </a:p>
          <a:p>
            <a:pPr lvl="0" algn="ctr">
              <a:buSzPts val="2700"/>
            </a:pPr>
            <a:r>
              <a:rPr lang="en-US" sz="2700" b="1">
                <a:latin typeface="Helvetica Neue"/>
                <a:ea typeface="Helvetica Neue"/>
                <a:cs typeface="Helvetica Neue"/>
                <a:sym typeface="Helvetica Neue"/>
              </a:rPr>
              <a:t>Establishing and maintaining control</a:t>
            </a:r>
            <a:endParaRPr lang="en-US" sz="2700" b="1" dirty="0">
              <a:latin typeface="Helvetica Neue"/>
              <a:ea typeface="Helvetica Neue"/>
              <a:cs typeface="Helvetica Neue"/>
              <a:sym typeface="Helvetica Neue"/>
            </a:endParaRPr>
          </a:p>
        </p:txBody>
      </p:sp>
      <p:graphicFrame>
        <p:nvGraphicFramePr>
          <p:cNvPr id="77" name="Google Shape;77;p15"/>
          <p:cNvGraphicFramePr/>
          <p:nvPr>
            <p:extLst>
              <p:ext uri="{D42A27DB-BD31-4B8C-83A1-F6EECF244321}">
                <p14:modId xmlns:p14="http://schemas.microsoft.com/office/powerpoint/2010/main" val="633637776"/>
              </p:ext>
            </p:extLst>
          </p:nvPr>
        </p:nvGraphicFramePr>
        <p:xfrm>
          <a:off x="251512" y="8600813"/>
          <a:ext cx="12501775" cy="886087"/>
        </p:xfrm>
        <a:graphic>
          <a:graphicData uri="http://schemas.openxmlformats.org/drawingml/2006/table">
            <a:tbl>
              <a:tblPr firstRow="1">
                <a:noFill/>
                <a:tableStyleId>{ECCC51FD-DFF0-4B96-BED9-4D900FAB46A3}</a:tableStyleId>
              </a:tblPr>
              <a:tblGrid>
                <a:gridCol w="12501775">
                  <a:extLst>
                    <a:ext uri="{9D8B030D-6E8A-4147-A177-3AD203B41FA5}">
                      <a16:colId xmlns:a16="http://schemas.microsoft.com/office/drawing/2014/main" val="20000"/>
                    </a:ext>
                  </a:extLst>
                </a:gridCol>
              </a:tblGrid>
              <a:tr h="414850">
                <a:tc>
                  <a:txBody>
                    <a:bodyPr/>
                    <a:lstStyle/>
                    <a:p>
                      <a:pPr marL="0" marR="0" lvl="0" indent="0" algn="ctr" rtl="0">
                        <a:lnSpc>
                          <a:spcPct val="100000"/>
                        </a:lnSpc>
                        <a:spcBef>
                          <a:spcPts val="0"/>
                        </a:spcBef>
                        <a:spcAft>
                          <a:spcPts val="0"/>
                        </a:spcAft>
                        <a:buClr>
                          <a:srgbClr val="000000"/>
                        </a:buClr>
                        <a:buSzPts val="2200"/>
                        <a:buFont typeface="Helvetica Neue Light"/>
                        <a:buNone/>
                      </a:pPr>
                      <a:r>
                        <a:rPr lang="en-US" sz="2200" b="1" u="none" strike="noStrike" cap="none" dirty="0"/>
                        <a:t>KEY VOCABULARY/ TERMS</a:t>
                      </a:r>
                      <a:endParaRPr sz="1400" u="none" strike="noStrike" cap="none" dirty="0"/>
                    </a:p>
                  </a:txBody>
                  <a:tcPr marL="50800" marR="50800" marT="50800" marB="50800" anchor="ctr">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tcPr>
                </a:tc>
                <a:extLst>
                  <a:ext uri="{0D108BD9-81ED-4DB2-BD59-A6C34878D82A}">
                    <a16:rowId xmlns:a16="http://schemas.microsoft.com/office/drawing/2014/main" val="10000"/>
                  </a:ext>
                </a:extLst>
              </a:tr>
              <a:tr h="449207">
                <a:tc>
                  <a:txBody>
                    <a:bodyPr/>
                    <a:lstStyle/>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lang="en-GB" sz="1800" dirty="0">
                          <a:latin typeface="Helvetica Neue"/>
                          <a:ea typeface="Helvetica Neue"/>
                          <a:cs typeface="Helvetica Neue"/>
                          <a:sym typeface="Helvetica Neue"/>
                        </a:rPr>
                        <a:t>Fortifications, treasury, negotiation, siege, ravaging, regent, Harrying, Danelaw, salting, outlaw, </a:t>
                      </a:r>
                      <a:r>
                        <a:rPr lang="en-GB" sz="1800" dirty="0" err="1">
                          <a:latin typeface="Helvetica Neue"/>
                          <a:ea typeface="Helvetica Neue"/>
                          <a:cs typeface="Helvetica Neue"/>
                          <a:sym typeface="Helvetica Neue"/>
                        </a:rPr>
                        <a:t>guerilla</a:t>
                      </a:r>
                      <a:r>
                        <a:rPr lang="en-GB" sz="1800" dirty="0">
                          <a:latin typeface="Helvetica Neue"/>
                          <a:ea typeface="Helvetica Neue"/>
                          <a:cs typeface="Helvetica Neue"/>
                          <a:sym typeface="Helvetica Neue"/>
                        </a:rPr>
                        <a:t>, fenlands</a:t>
                      </a:r>
                      <a:r>
                        <a:rPr lang="en-GB" sz="1800" baseline="0" dirty="0">
                          <a:latin typeface="Helvetica Neue"/>
                          <a:ea typeface="Helvetica Neue"/>
                          <a:cs typeface="Helvetica Neue"/>
                          <a:sym typeface="Helvetica Neue"/>
                        </a:rPr>
                        <a:t> </a:t>
                      </a:r>
                      <a:endParaRPr lang="en-GB" sz="1800" dirty="0">
                        <a:latin typeface="Helvetica Neue"/>
                        <a:ea typeface="Helvetica Neue"/>
                        <a:cs typeface="Helvetica Neue"/>
                        <a:sym typeface="Helvetica Neue"/>
                      </a:endParaRPr>
                    </a:p>
                  </a:txBody>
                  <a:tcPr marL="50800" marR="50800" marT="50800" marB="508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8" name="Google Shape;78;p15"/>
          <p:cNvGraphicFramePr/>
          <p:nvPr>
            <p:extLst>
              <p:ext uri="{D42A27DB-BD31-4B8C-83A1-F6EECF244321}">
                <p14:modId xmlns:p14="http://schemas.microsoft.com/office/powerpoint/2010/main" val="4016390153"/>
              </p:ext>
            </p:extLst>
          </p:nvPr>
        </p:nvGraphicFramePr>
        <p:xfrm>
          <a:off x="250063" y="2401600"/>
          <a:ext cx="4017137" cy="1846550"/>
        </p:xfrm>
        <a:graphic>
          <a:graphicData uri="http://schemas.openxmlformats.org/drawingml/2006/table">
            <a:tbl>
              <a:tblPr firstRow="1">
                <a:noFill/>
                <a:tableStyleId>{ECCC51FD-DFF0-4B96-BED9-4D900FAB46A3}</a:tableStyleId>
              </a:tblPr>
              <a:tblGrid>
                <a:gridCol w="4017137">
                  <a:extLst>
                    <a:ext uri="{9D8B030D-6E8A-4147-A177-3AD203B41FA5}">
                      <a16:colId xmlns:a16="http://schemas.microsoft.com/office/drawing/2014/main" val="20000"/>
                    </a:ext>
                  </a:extLst>
                </a:gridCol>
              </a:tblGrid>
              <a:tr h="354350">
                <a:tc>
                  <a:txBody>
                    <a:bodyPr/>
                    <a:lstStyle/>
                    <a:p>
                      <a:pPr marL="0" lvl="0" indent="0" algn="l" rtl="0">
                        <a:spcBef>
                          <a:spcPts val="0"/>
                        </a:spcBef>
                        <a:spcAft>
                          <a:spcPts val="0"/>
                        </a:spcAft>
                        <a:buNone/>
                      </a:pPr>
                      <a:r>
                        <a:rPr lang="en-GB" sz="2200" b="1" dirty="0">
                          <a:solidFill>
                            <a:srgbClr val="FFFFFF"/>
                          </a:solidFill>
                          <a:latin typeface="Helvetica"/>
                          <a:ea typeface="Helvetica"/>
                          <a:cs typeface="Helvetica"/>
                          <a:sym typeface="Helvetica"/>
                        </a:rPr>
                        <a:t>8 Mark How convincing</a:t>
                      </a:r>
                      <a:endParaRPr sz="2200" b="1" dirty="0">
                        <a:solidFill>
                          <a:srgbClr val="FFFFFF"/>
                        </a:solidFill>
                        <a:latin typeface="Helvetica"/>
                        <a:ea typeface="Helvetica"/>
                        <a:cs typeface="Helvetica"/>
                        <a:sym typeface="Helvetica"/>
                      </a:endParaRPr>
                    </a:p>
                  </a:txBody>
                  <a:tcPr marL="50800" marR="50800" marT="50800" marB="50800" anchor="ctr">
                    <a:lnL w="38100" cap="flat" cmpd="sng">
                      <a:solidFill>
                        <a:schemeClr val="accent2"/>
                      </a:solidFill>
                      <a:prstDash val="solid"/>
                      <a:round/>
                      <a:headEnd type="none" w="sm" len="sm"/>
                      <a:tailEnd type="none" w="sm" len="sm"/>
                    </a:lnL>
                    <a:lnR w="381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409670">
                <a:tc>
                  <a:txBody>
                    <a:bodyPr/>
                    <a:lstStyle/>
                    <a:p>
                      <a:pPr marL="0" lvl="0" indent="0" algn="l" rtl="0">
                        <a:spcBef>
                          <a:spcPts val="0"/>
                        </a:spcBef>
                        <a:spcAft>
                          <a:spcPts val="0"/>
                        </a:spcAft>
                        <a:buNone/>
                      </a:pPr>
                      <a:r>
                        <a:rPr lang="en-GB" sz="1600" dirty="0"/>
                        <a:t>How</a:t>
                      </a:r>
                      <a:r>
                        <a:rPr lang="en-GB" sz="1600" baseline="0" dirty="0"/>
                        <a:t> convincing is Interpretation C about the way in which William dealt with rebellions?</a:t>
                      </a:r>
                    </a:p>
                    <a:p>
                      <a:pPr marL="0" lvl="0" indent="0" algn="l" rtl="0">
                        <a:spcBef>
                          <a:spcPts val="0"/>
                        </a:spcBef>
                        <a:spcAft>
                          <a:spcPts val="0"/>
                        </a:spcAft>
                        <a:buNone/>
                      </a:pPr>
                      <a:r>
                        <a:rPr lang="en-GB" sz="1600" baseline="0" dirty="0"/>
                        <a:t>Explain your answer using Interpretation C and your contextual knowledge.</a:t>
                      </a:r>
                      <a:endParaRPr sz="1600" dirty="0"/>
                    </a:p>
                  </a:txBody>
                  <a:tcPr marL="91425" marR="95250"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9" name="Google Shape;79;p15"/>
          <p:cNvGraphicFramePr/>
          <p:nvPr>
            <p:extLst>
              <p:ext uri="{D42A27DB-BD31-4B8C-83A1-F6EECF244321}">
                <p14:modId xmlns:p14="http://schemas.microsoft.com/office/powerpoint/2010/main" val="495212822"/>
              </p:ext>
            </p:extLst>
          </p:nvPr>
        </p:nvGraphicFramePr>
        <p:xfrm>
          <a:off x="246781" y="1212843"/>
          <a:ext cx="12490675" cy="1087120"/>
        </p:xfrm>
        <a:graphic>
          <a:graphicData uri="http://schemas.openxmlformats.org/drawingml/2006/table">
            <a:tbl>
              <a:tblPr firstRow="1">
                <a:noFill/>
                <a:tableStyleId>{852B4E0E-E1B5-4763-9CB3-ECF953B0035A}</a:tableStyleId>
              </a:tblPr>
              <a:tblGrid>
                <a:gridCol w="12490675">
                  <a:extLst>
                    <a:ext uri="{9D8B030D-6E8A-4147-A177-3AD203B41FA5}">
                      <a16:colId xmlns:a16="http://schemas.microsoft.com/office/drawing/2014/main" val="20000"/>
                    </a:ext>
                  </a:extLst>
                </a:gridCol>
              </a:tblGrid>
              <a:tr h="434975">
                <a:tc>
                  <a:txBody>
                    <a:bodyPr/>
                    <a:lstStyle/>
                    <a:p>
                      <a:pPr marL="0" marR="0" lvl="0" indent="0" algn="l" rtl="0">
                        <a:lnSpc>
                          <a:spcPct val="100000"/>
                        </a:lnSpc>
                        <a:spcBef>
                          <a:spcPts val="0"/>
                        </a:spcBef>
                        <a:spcAft>
                          <a:spcPts val="0"/>
                        </a:spcAft>
                        <a:buClr>
                          <a:srgbClr val="000000"/>
                        </a:buClr>
                        <a:buSzPts val="2200"/>
                        <a:buFont typeface="Helvetica Neue Light"/>
                        <a:buNone/>
                      </a:pPr>
                      <a:r>
                        <a:rPr lang="en-US" sz="2200" dirty="0"/>
                        <a:t>Exam Practice</a:t>
                      </a:r>
                      <a:endParaRPr sz="1400" u="none" strike="noStrike" cap="none" dirty="0"/>
                    </a:p>
                  </a:txBody>
                  <a:tcPr marL="50800" marR="50800" marT="50800" marB="50800" anchor="ctr">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T w="38100" cap="flat" cmpd="sng">
                      <a:solidFill>
                        <a:srgbClr val="C82506"/>
                      </a:solidFill>
                      <a:prstDash val="solid"/>
                      <a:round/>
                      <a:headEnd type="none" w="sm" len="sm"/>
                      <a:tailEnd type="none" w="sm" len="sm"/>
                    </a:lnT>
                    <a:solidFill>
                      <a:srgbClr val="C82506"/>
                    </a:solidFill>
                  </a:tcPr>
                </a:tc>
                <a:extLst>
                  <a:ext uri="{0D108BD9-81ED-4DB2-BD59-A6C34878D82A}">
                    <a16:rowId xmlns:a16="http://schemas.microsoft.com/office/drawing/2014/main" val="10000"/>
                  </a:ext>
                </a:extLst>
              </a:tr>
              <a:tr h="464827">
                <a:tc>
                  <a:txBody>
                    <a:bodyPr/>
                    <a:lstStyle/>
                    <a:p>
                      <a:pPr marL="0" marR="0" lvl="0" indent="0" algn="l" rtl="0">
                        <a:lnSpc>
                          <a:spcPct val="100000"/>
                        </a:lnSpc>
                        <a:spcBef>
                          <a:spcPts val="0"/>
                        </a:spcBef>
                        <a:spcAft>
                          <a:spcPts val="0"/>
                        </a:spcAft>
                        <a:buClr>
                          <a:srgbClr val="000000"/>
                        </a:buClr>
                        <a:buSzPts val="900"/>
                        <a:buFont typeface="Helvetica Neue"/>
                        <a:buNone/>
                      </a:pPr>
                      <a:r>
                        <a:rPr lang="en-GB" sz="1800" dirty="0">
                          <a:latin typeface="Helvetica Neue"/>
                          <a:ea typeface="Helvetica Neue"/>
                          <a:cs typeface="Helvetica Neue"/>
                          <a:sym typeface="Helvetica Neue"/>
                        </a:rPr>
                        <a:t>Use the information to answer the following exam questions. Make sure</a:t>
                      </a:r>
                      <a:r>
                        <a:rPr lang="en-GB" sz="1800" baseline="0" dirty="0">
                          <a:latin typeface="Helvetica Neue"/>
                          <a:ea typeface="Helvetica Neue"/>
                          <a:cs typeface="Helvetica Neue"/>
                          <a:sym typeface="Helvetica Neue"/>
                        </a:rPr>
                        <a:t> you use the ‘Key Vocabulary/Terms’ in your answers.</a:t>
                      </a:r>
                      <a:endParaRPr sz="1800" dirty="0">
                        <a:latin typeface="Helvetica Neue"/>
                        <a:ea typeface="Helvetica Neue"/>
                        <a:cs typeface="Helvetica Neue"/>
                        <a:sym typeface="Helvetica Neue"/>
                      </a:endParaRPr>
                    </a:p>
                  </a:txBody>
                  <a:tcPr marL="50800" marR="50800" marT="50800" marB="50800">
                    <a:lnL w="38100" cap="flat" cmpd="sng">
                      <a:solidFill>
                        <a:srgbClr val="C82506"/>
                      </a:solidFill>
                      <a:prstDash val="solid"/>
                      <a:round/>
                      <a:headEnd type="none" w="sm" len="sm"/>
                      <a:tailEnd type="none" w="sm" len="sm"/>
                    </a:lnL>
                    <a:lnR w="38100" cap="flat" cmpd="sng">
                      <a:solidFill>
                        <a:srgbClr val="C82506"/>
                      </a:solidFill>
                      <a:prstDash val="solid"/>
                      <a:round/>
                      <a:headEnd type="none" w="sm" len="sm"/>
                      <a:tailEnd type="none" w="sm" len="sm"/>
                    </a:lnR>
                    <a:lnB w="38100" cap="flat" cmpd="sng">
                      <a:solidFill>
                        <a:srgbClr val="C8250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0" name="Google Shape;80;p15"/>
          <p:cNvGraphicFramePr/>
          <p:nvPr>
            <p:extLst>
              <p:ext uri="{D42A27DB-BD31-4B8C-83A1-F6EECF244321}">
                <p14:modId xmlns:p14="http://schemas.microsoft.com/office/powerpoint/2010/main" val="1374094611"/>
              </p:ext>
            </p:extLst>
          </p:nvPr>
        </p:nvGraphicFramePr>
        <p:xfrm>
          <a:off x="4476922" y="2503925"/>
          <a:ext cx="4050955" cy="1591825"/>
        </p:xfrm>
        <a:graphic>
          <a:graphicData uri="http://schemas.openxmlformats.org/drawingml/2006/table">
            <a:tbl>
              <a:tblPr firstRow="1">
                <a:noFill/>
                <a:tableStyleId>{852B4E0E-E1B5-4763-9CB3-ECF953B0035A}</a:tableStyleId>
              </a:tblPr>
              <a:tblGrid>
                <a:gridCol w="4050955">
                  <a:extLst>
                    <a:ext uri="{9D8B030D-6E8A-4147-A177-3AD203B41FA5}">
                      <a16:colId xmlns:a16="http://schemas.microsoft.com/office/drawing/2014/main" val="20000"/>
                    </a:ext>
                  </a:extLst>
                </a:gridCol>
              </a:tblGrid>
              <a:tr h="0">
                <a:tc>
                  <a:txBody>
                    <a:bodyPr/>
                    <a:lstStyle/>
                    <a:p>
                      <a:pPr marL="0" marR="0" lvl="0" indent="0" algn="l" rtl="0">
                        <a:lnSpc>
                          <a:spcPct val="100000"/>
                        </a:lnSpc>
                        <a:spcBef>
                          <a:spcPts val="0"/>
                        </a:spcBef>
                        <a:spcAft>
                          <a:spcPts val="0"/>
                        </a:spcAft>
                        <a:buClr>
                          <a:srgbClr val="000000"/>
                        </a:buClr>
                        <a:buSzPts val="2200"/>
                        <a:buFont typeface="Helvetica Neue Light"/>
                        <a:buNone/>
                      </a:pPr>
                      <a:r>
                        <a:rPr lang="en-GB" sz="2000" u="none" strike="noStrike" cap="none" dirty="0"/>
                        <a:t>8 Mark</a:t>
                      </a:r>
                      <a:r>
                        <a:rPr lang="en-GB" sz="2000" u="none" strike="noStrike" cap="none" baseline="0" dirty="0"/>
                        <a:t> Explain the importance</a:t>
                      </a:r>
                      <a:endParaRPr sz="2000" u="none" strike="noStrike" cap="none" dirty="0"/>
                    </a:p>
                  </a:txBody>
                  <a:tcPr marL="50800" marR="50800" marT="50800" marB="50800" anchor="ctr">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38100" cap="flat" cmpd="sng">
                      <a:solidFill>
                        <a:srgbClr val="773F9B"/>
                      </a:solidFill>
                      <a:prstDash val="solid"/>
                      <a:round/>
                      <a:headEnd type="none" w="sm" len="sm"/>
                      <a:tailEnd type="none" w="sm" len="sm"/>
                    </a:lnT>
                    <a:lnB w="9525" cap="flat" cmpd="sng">
                      <a:solidFill>
                        <a:srgbClr val="773F9B"/>
                      </a:solidFill>
                      <a:prstDash val="solid"/>
                      <a:round/>
                      <a:headEnd type="none" w="sm" len="sm"/>
                      <a:tailEnd type="none" w="sm" len="sm"/>
                    </a:lnB>
                    <a:solidFill>
                      <a:srgbClr val="773F9B"/>
                    </a:solidFill>
                  </a:tcPr>
                </a:tc>
                <a:extLst>
                  <a:ext uri="{0D108BD9-81ED-4DB2-BD59-A6C34878D82A}">
                    <a16:rowId xmlns:a16="http://schemas.microsoft.com/office/drawing/2014/main" val="10000"/>
                  </a:ext>
                </a:extLst>
              </a:tr>
              <a:tr h="1185425">
                <a:tc>
                  <a:txBody>
                    <a:bodyPr/>
                    <a:lstStyle/>
                    <a:p>
                      <a:pPr marL="0" marR="139700" lvl="0" indent="0" algn="l" rtl="0">
                        <a:lnSpc>
                          <a:spcPct val="115000"/>
                        </a:lnSpc>
                        <a:spcBef>
                          <a:spcPts val="0"/>
                        </a:spcBef>
                        <a:spcAft>
                          <a:spcPts val="0"/>
                        </a:spcAft>
                        <a:buNone/>
                      </a:pPr>
                      <a:r>
                        <a:rPr lang="en-GB" sz="2000" dirty="0">
                          <a:latin typeface="Helvetica Neue"/>
                          <a:ea typeface="Helvetica Neue"/>
                          <a:cs typeface="Helvetica Neue"/>
                          <a:sym typeface="Helvetica Neue"/>
                        </a:rPr>
                        <a:t>Explain what was important about the Harrying of the North</a:t>
                      </a:r>
                      <a:r>
                        <a:rPr lang="en-GB" sz="2000" baseline="0" dirty="0">
                          <a:latin typeface="Helvetica Neue"/>
                          <a:ea typeface="Helvetica Neue"/>
                          <a:cs typeface="Helvetica Neue"/>
                          <a:sym typeface="Helvetica Neue"/>
                        </a:rPr>
                        <a:t> for Norman England. </a:t>
                      </a:r>
                      <a:endParaRPr sz="2000" dirty="0">
                        <a:latin typeface="Helvetica Neue"/>
                        <a:ea typeface="Helvetica Neue"/>
                        <a:cs typeface="Helvetica Neue"/>
                        <a:sym typeface="Helvetica Neue"/>
                      </a:endParaRPr>
                    </a:p>
                  </a:txBody>
                  <a:tcPr marL="50800" marR="50800" marT="50800" marB="50800">
                    <a:lnL w="38100" cap="flat" cmpd="sng">
                      <a:solidFill>
                        <a:srgbClr val="773F9B"/>
                      </a:solidFill>
                      <a:prstDash val="solid"/>
                      <a:round/>
                      <a:headEnd type="none" w="sm" len="sm"/>
                      <a:tailEnd type="none" w="sm" len="sm"/>
                    </a:lnL>
                    <a:lnR w="38100" cap="flat" cmpd="sng">
                      <a:solidFill>
                        <a:srgbClr val="773F9B"/>
                      </a:solidFill>
                      <a:prstDash val="solid"/>
                      <a:round/>
                      <a:headEnd type="none" w="sm" len="sm"/>
                      <a:tailEnd type="none" w="sm" len="sm"/>
                    </a:lnR>
                    <a:lnT w="9525" cap="flat" cmpd="sng">
                      <a:solidFill>
                        <a:srgbClr val="773F9B"/>
                      </a:solidFill>
                      <a:prstDash val="solid"/>
                      <a:round/>
                      <a:headEnd type="none" w="sm" len="sm"/>
                      <a:tailEnd type="none" w="sm" len="sm"/>
                    </a:lnT>
                    <a:lnB w="38100" cap="flat" cmpd="sng">
                      <a:solidFill>
                        <a:srgbClr val="773F9B"/>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1" name="Google Shape;81;p15"/>
          <p:cNvGraphicFramePr/>
          <p:nvPr>
            <p:extLst>
              <p:ext uri="{D42A27DB-BD31-4B8C-83A1-F6EECF244321}">
                <p14:modId xmlns:p14="http://schemas.microsoft.com/office/powerpoint/2010/main" val="1755233136"/>
              </p:ext>
            </p:extLst>
          </p:nvPr>
        </p:nvGraphicFramePr>
        <p:xfrm>
          <a:off x="8722851" y="2463801"/>
          <a:ext cx="4014499" cy="1751879"/>
        </p:xfrm>
        <a:graphic>
          <a:graphicData uri="http://schemas.openxmlformats.org/drawingml/2006/table">
            <a:tbl>
              <a:tblPr firstRow="1">
                <a:noFill/>
                <a:tableStyleId>{852B4E0E-E1B5-4763-9CB3-ECF953B0035A}</a:tableStyleId>
              </a:tblPr>
              <a:tblGrid>
                <a:gridCol w="4014499">
                  <a:extLst>
                    <a:ext uri="{9D8B030D-6E8A-4147-A177-3AD203B41FA5}">
                      <a16:colId xmlns:a16="http://schemas.microsoft.com/office/drawing/2014/main" val="20000"/>
                    </a:ext>
                  </a:extLst>
                </a:gridCol>
              </a:tblGrid>
              <a:tr h="336001">
                <a:tc>
                  <a:txBody>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Helvetica Neue Light"/>
                        <a:buNone/>
                        <a:tabLst/>
                        <a:defRPr/>
                      </a:pPr>
                      <a:r>
                        <a:rPr lang="en-GB" sz="2200" b="1" dirty="0">
                          <a:solidFill>
                            <a:srgbClr val="FFFFFF"/>
                          </a:solidFill>
                          <a:latin typeface="Helvetica"/>
                          <a:ea typeface="Helvetica"/>
                          <a:cs typeface="Helvetica"/>
                          <a:sym typeface="Helvetica"/>
                        </a:rPr>
                        <a:t>8 Mark How convincing</a:t>
                      </a:r>
                    </a:p>
                  </a:txBody>
                  <a:tcPr marL="50800" marR="50800" marT="50800" marB="50800" anchor="ctr">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T w="38100" cap="flat" cmpd="sng">
                      <a:solidFill>
                        <a:srgbClr val="DCBD23"/>
                      </a:solidFill>
                      <a:prstDash val="solid"/>
                      <a:round/>
                      <a:headEnd type="none" w="sm" len="sm"/>
                      <a:tailEnd type="none" w="sm" len="sm"/>
                    </a:lnT>
                    <a:solidFill>
                      <a:srgbClr val="DCBD23"/>
                    </a:solidFill>
                  </a:tcPr>
                </a:tc>
                <a:extLst>
                  <a:ext uri="{0D108BD9-81ED-4DB2-BD59-A6C34878D82A}">
                    <a16:rowId xmlns:a16="http://schemas.microsoft.com/office/drawing/2014/main" val="10000"/>
                  </a:ext>
                </a:extLst>
              </a:tr>
              <a:tr h="1314999">
                <a:tc>
                  <a:txBody>
                    <a:bodyPr/>
                    <a:lstStyle/>
                    <a:p>
                      <a:pPr marL="0" marR="0" lvl="0" indent="0" algn="l" rtl="0">
                        <a:lnSpc>
                          <a:spcPct val="100000"/>
                        </a:lnSpc>
                        <a:spcBef>
                          <a:spcPts val="0"/>
                        </a:spcBef>
                        <a:spcAft>
                          <a:spcPts val="0"/>
                        </a:spcAft>
                        <a:buClr>
                          <a:srgbClr val="000000"/>
                        </a:buClr>
                        <a:buSzPts val="800"/>
                        <a:buFont typeface="Helvetica Neue"/>
                        <a:buNone/>
                      </a:pPr>
                      <a:r>
                        <a:rPr lang="en-GB" sz="1600" dirty="0">
                          <a:latin typeface="Helvetica Neue"/>
                          <a:ea typeface="Helvetica Neue"/>
                          <a:cs typeface="Helvetica Neue"/>
                          <a:sym typeface="Helvetica Neue"/>
                        </a:rPr>
                        <a:t>How convincing is Interpretation B about how</a:t>
                      </a:r>
                      <a:r>
                        <a:rPr lang="en-GB" sz="1600" baseline="0" dirty="0">
                          <a:latin typeface="Helvetica Neue"/>
                          <a:ea typeface="Helvetica Neue"/>
                          <a:cs typeface="Helvetica Neue"/>
                          <a:sym typeface="Helvetica Neue"/>
                        </a:rPr>
                        <a:t> William dealt with Edwin and </a:t>
                      </a:r>
                      <a:r>
                        <a:rPr lang="en-GB" sz="1600" baseline="0" dirty="0" err="1">
                          <a:latin typeface="Helvetica Neue"/>
                          <a:ea typeface="Helvetica Neue"/>
                          <a:cs typeface="Helvetica Neue"/>
                          <a:sym typeface="Helvetica Neue"/>
                        </a:rPr>
                        <a:t>Morcar</a:t>
                      </a:r>
                      <a:r>
                        <a:rPr lang="en-GB" sz="1600" baseline="0" dirty="0">
                          <a:latin typeface="Helvetica Neue"/>
                          <a:ea typeface="Helvetica Neue"/>
                          <a:cs typeface="Helvetica Neue"/>
                          <a:sym typeface="Helvetica Neue"/>
                        </a:rPr>
                        <a:t>?</a:t>
                      </a:r>
                    </a:p>
                    <a:p>
                      <a:pPr marL="0" marR="0" lvl="0" indent="0" algn="l" defTabSz="914400" rtl="0" eaLnBrk="1" fontAlgn="auto" latinLnBrk="0" hangingPunct="1">
                        <a:lnSpc>
                          <a:spcPct val="100000"/>
                        </a:lnSpc>
                        <a:spcBef>
                          <a:spcPts val="0"/>
                        </a:spcBef>
                        <a:spcAft>
                          <a:spcPts val="0"/>
                        </a:spcAft>
                        <a:buClr>
                          <a:srgbClr val="000000"/>
                        </a:buClr>
                        <a:buSzPts val="800"/>
                        <a:buFont typeface="Helvetica Neue"/>
                        <a:buNone/>
                        <a:tabLst/>
                        <a:defRPr/>
                      </a:pPr>
                      <a:r>
                        <a:rPr lang="en-GB" sz="1600" baseline="0" dirty="0"/>
                        <a:t>Explain your answer using Interpretation B and your contextual knowledge.</a:t>
                      </a:r>
                      <a:endParaRPr lang="en-GB" sz="1600" dirty="0"/>
                    </a:p>
                  </a:txBody>
                  <a:tcPr marL="50800" marR="50800" marT="50800" marB="50800">
                    <a:lnL w="38100" cap="flat" cmpd="sng">
                      <a:solidFill>
                        <a:srgbClr val="DCBD23"/>
                      </a:solidFill>
                      <a:prstDash val="solid"/>
                      <a:round/>
                      <a:headEnd type="none" w="sm" len="sm"/>
                      <a:tailEnd type="none" w="sm" len="sm"/>
                    </a:lnL>
                    <a:lnR w="38100" cap="flat" cmpd="sng">
                      <a:solidFill>
                        <a:srgbClr val="DCBD23"/>
                      </a:solidFill>
                      <a:prstDash val="solid"/>
                      <a:round/>
                      <a:headEnd type="none" w="sm" len="sm"/>
                      <a:tailEnd type="none" w="sm" len="sm"/>
                    </a:lnR>
                    <a:lnB w="38100" cap="flat" cmpd="sng">
                      <a:solidFill>
                        <a:srgbClr val="DCBD2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Rectangle 1"/>
          <p:cNvSpPr/>
          <p:nvPr/>
        </p:nvSpPr>
        <p:spPr>
          <a:xfrm>
            <a:off x="381000" y="4400550"/>
            <a:ext cx="3771900" cy="386715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Helvetica Neue" panose="020B0604020202020204" charset="0"/>
              </a:rPr>
              <a:t>Interpretation C Adapted from a history textbook by Toby Purser, 2004.</a:t>
            </a:r>
          </a:p>
          <a:p>
            <a:pPr algn="ctr"/>
            <a:endParaRPr lang="en-GB" sz="1800" i="1" dirty="0">
              <a:solidFill>
                <a:schemeClr val="tx1"/>
              </a:solidFill>
              <a:latin typeface="Helvetica Neue" panose="020B0604020202020204" charset="0"/>
            </a:endParaRPr>
          </a:p>
          <a:p>
            <a:pPr algn="ctr"/>
            <a:r>
              <a:rPr lang="en-GB" sz="1800" i="1" dirty="0">
                <a:solidFill>
                  <a:schemeClr val="tx1"/>
                </a:solidFill>
                <a:latin typeface="Helvetica Neue" panose="020B0604020202020204" charset="0"/>
              </a:rPr>
              <a:t>“William put the rebellions down with great brutality; any pretence he had to being the legitimate heir of Edward the Confessor ended during this period. To underpin his occupation he built hundreds of castles across the kingdom, garrisoned by armed mounted troops.”</a:t>
            </a:r>
          </a:p>
        </p:txBody>
      </p:sp>
      <p:sp>
        <p:nvSpPr>
          <p:cNvPr id="12" name="Rectangle 11"/>
          <p:cNvSpPr/>
          <p:nvPr/>
        </p:nvSpPr>
        <p:spPr>
          <a:xfrm>
            <a:off x="4629150" y="4400550"/>
            <a:ext cx="7962900" cy="386715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Helvetica Neue" panose="020B0604020202020204" charset="0"/>
              </a:rPr>
              <a:t>Interpretation B Adapted from A New History of the Norman Conquest by historian, Peter Rex, 2011. </a:t>
            </a:r>
          </a:p>
          <a:p>
            <a:pPr algn="ctr"/>
            <a:endParaRPr lang="en-GB" sz="1800" i="1" dirty="0">
              <a:solidFill>
                <a:schemeClr val="tx1"/>
              </a:solidFill>
              <a:latin typeface="Helvetica Neue" panose="020B0604020202020204" charset="0"/>
            </a:endParaRPr>
          </a:p>
          <a:p>
            <a:pPr algn="ctr"/>
            <a:r>
              <a:rPr lang="en-GB" sz="1800" i="1" dirty="0">
                <a:solidFill>
                  <a:schemeClr val="tx1"/>
                </a:solidFill>
                <a:latin typeface="Helvetica Neue" panose="020B0604020202020204" charset="0"/>
              </a:rPr>
              <a:t>“Edwin and </a:t>
            </a:r>
            <a:r>
              <a:rPr lang="en-GB" sz="1800" i="1" dirty="0" err="1">
                <a:solidFill>
                  <a:schemeClr val="tx1"/>
                </a:solidFill>
                <a:latin typeface="Helvetica Neue" panose="020B0604020202020204" charset="0"/>
              </a:rPr>
              <a:t>Morcar</a:t>
            </a:r>
            <a:r>
              <a:rPr lang="en-GB" sz="1800" i="1" dirty="0">
                <a:solidFill>
                  <a:schemeClr val="tx1"/>
                </a:solidFill>
                <a:latin typeface="Helvetica Neue" panose="020B0604020202020204" charset="0"/>
              </a:rPr>
              <a:t> had led a rebellion in London immediately after the Battle of Hastings. William of Poitiers claimed that the movement was capable of raising a ‘numerous and formidable force’. However, William sent his knights to deal with the rebels and the knights at once inflicted ‘great sorrow upon London by the death of many of her sons and daughters.’ It was perhaps this that finally moved the leading citizens of London to give hostages and to submit themselves. Edwin and </a:t>
            </a:r>
            <a:r>
              <a:rPr lang="en-GB" sz="1800" i="1" dirty="0" err="1">
                <a:solidFill>
                  <a:schemeClr val="tx1"/>
                </a:solidFill>
                <a:latin typeface="Helvetica Neue" panose="020B0604020202020204" charset="0"/>
              </a:rPr>
              <a:t>Morcar</a:t>
            </a:r>
            <a:r>
              <a:rPr lang="en-GB" sz="1800" i="1" dirty="0">
                <a:solidFill>
                  <a:schemeClr val="tx1"/>
                </a:solidFill>
                <a:latin typeface="Helvetica Neue" panose="020B0604020202020204" charset="0"/>
              </a:rPr>
              <a:t> submitted to William at </a:t>
            </a:r>
            <a:r>
              <a:rPr lang="en-GB" sz="1800" i="1" dirty="0" err="1">
                <a:solidFill>
                  <a:schemeClr val="tx1"/>
                </a:solidFill>
                <a:latin typeface="Helvetica Neue" panose="020B0604020202020204" charset="0"/>
              </a:rPr>
              <a:t>Berkhampstead</a:t>
            </a:r>
            <a:r>
              <a:rPr lang="en-GB" sz="1800" i="1" dirty="0">
                <a:solidFill>
                  <a:schemeClr val="tx1"/>
                </a:solidFill>
                <a:latin typeface="Helvetica Neue" panose="020B0604020202020204" charset="0"/>
              </a:rPr>
              <a:t>, whereupon William returned all of their possessions and titles to them.”</a:t>
            </a:r>
          </a:p>
          <a:p>
            <a:pPr algn="ctr"/>
            <a:endParaRPr lang="en-GB" sz="1600" dirty="0"/>
          </a:p>
        </p:txBody>
      </p:sp>
    </p:spTree>
    <p:extLst>
      <p:ext uri="{BB962C8B-B14F-4D97-AF65-F5344CB8AC3E}">
        <p14:creationId xmlns:p14="http://schemas.microsoft.com/office/powerpoint/2010/main" val="2188578678"/>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5205</Words>
  <Application>Microsoft Office PowerPoint</Application>
  <PresentationFormat>Custom</PresentationFormat>
  <Paragraphs>500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White</vt:lpstr>
      <vt:lpstr>Norman England 1066-c1100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Davies</dc:creator>
  <cp:lastModifiedBy>Benjamin Wadley</cp:lastModifiedBy>
  <cp:revision>39</cp:revision>
  <dcterms:modified xsi:type="dcterms:W3CDTF">2019-05-04T09:08:19Z</dcterms:modified>
</cp:coreProperties>
</file>